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ls" ContentType="application/vnd.ms-exce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Default Extension="emf" ContentType="image/x-emf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handoutMasterIdLst>
    <p:handoutMasterId r:id="rId31"/>
  </p:handoutMasterIdLst>
  <p:sldIdLst>
    <p:sldId id="256" r:id="rId2"/>
    <p:sldId id="277" r:id="rId3"/>
    <p:sldId id="316" r:id="rId4"/>
    <p:sldId id="303" r:id="rId5"/>
    <p:sldId id="311" r:id="rId6"/>
    <p:sldId id="293" r:id="rId7"/>
    <p:sldId id="286" r:id="rId8"/>
    <p:sldId id="313" r:id="rId9"/>
    <p:sldId id="291" r:id="rId10"/>
    <p:sldId id="310" r:id="rId11"/>
    <p:sldId id="306" r:id="rId12"/>
    <p:sldId id="300" r:id="rId13"/>
    <p:sldId id="322" r:id="rId14"/>
    <p:sldId id="294" r:id="rId15"/>
    <p:sldId id="259" r:id="rId16"/>
    <p:sldId id="317" r:id="rId17"/>
    <p:sldId id="296" r:id="rId18"/>
    <p:sldId id="318" r:id="rId19"/>
    <p:sldId id="314" r:id="rId20"/>
    <p:sldId id="275" r:id="rId21"/>
    <p:sldId id="295" r:id="rId22"/>
    <p:sldId id="304" r:id="rId23"/>
    <p:sldId id="319" r:id="rId24"/>
    <p:sldId id="307" r:id="rId25"/>
    <p:sldId id="312" r:id="rId26"/>
    <p:sldId id="320" r:id="rId27"/>
    <p:sldId id="321" r:id="rId28"/>
    <p:sldId id="299" r:id="rId2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71" autoAdjust="0"/>
    <p:restoredTop sz="86526" autoAdjust="0"/>
  </p:normalViewPr>
  <p:slideViewPr>
    <p:cSldViewPr>
      <p:cViewPr varScale="1">
        <p:scale>
          <a:sx n="62" d="100"/>
          <a:sy n="62" d="100"/>
        </p:scale>
        <p:origin x="-1068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Book3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C:\Documents%20and%20Settings\Igor\Desktop\Registrations%20Country-Number.xlsx" TargetMode="External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plotArea>
      <c:layout/>
      <c:lineChart>
        <c:grouping val="standard"/>
        <c:ser>
          <c:idx val="0"/>
          <c:order val="0"/>
          <c:spPr>
            <a:ln w="53975">
              <a:solidFill>
                <a:schemeClr val="accent6"/>
              </a:solidFill>
            </a:ln>
          </c:spPr>
          <c:marker>
            <c:symbol val="none"/>
          </c:marker>
          <c:cat>
            <c:strRef>
              <c:f>Sheet1!$A$1:$A$142</c:f>
              <c:strCache>
                <c:ptCount val="142"/>
                <c:pt idx="0">
                  <c:v>02 2001</c:v>
                </c:pt>
                <c:pt idx="1">
                  <c:v>03 2001</c:v>
                </c:pt>
                <c:pt idx="2">
                  <c:v>04 2001</c:v>
                </c:pt>
                <c:pt idx="3">
                  <c:v>05 2001</c:v>
                </c:pt>
                <c:pt idx="4">
                  <c:v>06 2001</c:v>
                </c:pt>
                <c:pt idx="5">
                  <c:v>07 2001</c:v>
                </c:pt>
                <c:pt idx="6">
                  <c:v>08 2001</c:v>
                </c:pt>
                <c:pt idx="7">
                  <c:v>09 2001</c:v>
                </c:pt>
                <c:pt idx="8">
                  <c:v>10 2001</c:v>
                </c:pt>
                <c:pt idx="9">
                  <c:v>11 2001</c:v>
                </c:pt>
                <c:pt idx="10">
                  <c:v>12 2001</c:v>
                </c:pt>
                <c:pt idx="11">
                  <c:v>01 2002</c:v>
                </c:pt>
                <c:pt idx="12">
                  <c:v>02 2002</c:v>
                </c:pt>
                <c:pt idx="13">
                  <c:v>03 2002</c:v>
                </c:pt>
                <c:pt idx="14">
                  <c:v>04 2002</c:v>
                </c:pt>
                <c:pt idx="15">
                  <c:v>05 2002</c:v>
                </c:pt>
                <c:pt idx="16">
                  <c:v>06 2002</c:v>
                </c:pt>
                <c:pt idx="17">
                  <c:v>07 2002</c:v>
                </c:pt>
                <c:pt idx="18">
                  <c:v>08 2002</c:v>
                </c:pt>
                <c:pt idx="19">
                  <c:v>09 2002</c:v>
                </c:pt>
                <c:pt idx="20">
                  <c:v>10 2002</c:v>
                </c:pt>
                <c:pt idx="21">
                  <c:v>11 2002</c:v>
                </c:pt>
                <c:pt idx="22">
                  <c:v>12 2002</c:v>
                </c:pt>
                <c:pt idx="23">
                  <c:v>01 2003</c:v>
                </c:pt>
                <c:pt idx="24">
                  <c:v>02 2003</c:v>
                </c:pt>
                <c:pt idx="25">
                  <c:v>03 2003</c:v>
                </c:pt>
                <c:pt idx="26">
                  <c:v>04 2003</c:v>
                </c:pt>
                <c:pt idx="27">
                  <c:v>05 2003</c:v>
                </c:pt>
                <c:pt idx="28">
                  <c:v>06 2003</c:v>
                </c:pt>
                <c:pt idx="29">
                  <c:v>07 2003</c:v>
                </c:pt>
                <c:pt idx="30">
                  <c:v>08 2003</c:v>
                </c:pt>
                <c:pt idx="31">
                  <c:v>09 2003</c:v>
                </c:pt>
                <c:pt idx="32">
                  <c:v>10 2003</c:v>
                </c:pt>
                <c:pt idx="33">
                  <c:v>11 2003</c:v>
                </c:pt>
                <c:pt idx="34">
                  <c:v>12 2003</c:v>
                </c:pt>
                <c:pt idx="35">
                  <c:v>01 2004</c:v>
                </c:pt>
                <c:pt idx="36">
                  <c:v>02 2004</c:v>
                </c:pt>
                <c:pt idx="37">
                  <c:v>03 2004</c:v>
                </c:pt>
                <c:pt idx="38">
                  <c:v>04 2004</c:v>
                </c:pt>
                <c:pt idx="39">
                  <c:v>05 2004</c:v>
                </c:pt>
                <c:pt idx="40">
                  <c:v>06 2004</c:v>
                </c:pt>
                <c:pt idx="41">
                  <c:v>07 2004</c:v>
                </c:pt>
                <c:pt idx="42">
                  <c:v>08 2004</c:v>
                </c:pt>
                <c:pt idx="43">
                  <c:v>09 2004</c:v>
                </c:pt>
                <c:pt idx="44">
                  <c:v>10 2004</c:v>
                </c:pt>
                <c:pt idx="45">
                  <c:v>11 2004</c:v>
                </c:pt>
                <c:pt idx="46">
                  <c:v>12 2004</c:v>
                </c:pt>
                <c:pt idx="47">
                  <c:v>01 2005</c:v>
                </c:pt>
                <c:pt idx="48">
                  <c:v>02 2005</c:v>
                </c:pt>
                <c:pt idx="49">
                  <c:v>03 2005</c:v>
                </c:pt>
                <c:pt idx="50">
                  <c:v>04 2005</c:v>
                </c:pt>
                <c:pt idx="51">
                  <c:v>05 2005</c:v>
                </c:pt>
                <c:pt idx="52">
                  <c:v>06 2005</c:v>
                </c:pt>
                <c:pt idx="53">
                  <c:v>07 2005</c:v>
                </c:pt>
                <c:pt idx="54">
                  <c:v>08 2005</c:v>
                </c:pt>
                <c:pt idx="55">
                  <c:v>09 2005</c:v>
                </c:pt>
                <c:pt idx="56">
                  <c:v>10 2005</c:v>
                </c:pt>
                <c:pt idx="57">
                  <c:v>11 2005</c:v>
                </c:pt>
                <c:pt idx="58">
                  <c:v>12 2005</c:v>
                </c:pt>
                <c:pt idx="59">
                  <c:v>01 2006</c:v>
                </c:pt>
                <c:pt idx="60">
                  <c:v>02 2006</c:v>
                </c:pt>
                <c:pt idx="61">
                  <c:v>03 2006</c:v>
                </c:pt>
                <c:pt idx="62">
                  <c:v>04 2006</c:v>
                </c:pt>
                <c:pt idx="63">
                  <c:v>05 2006</c:v>
                </c:pt>
                <c:pt idx="64">
                  <c:v>06 2006</c:v>
                </c:pt>
                <c:pt idx="65">
                  <c:v>07 2006</c:v>
                </c:pt>
                <c:pt idx="66">
                  <c:v>08 2006</c:v>
                </c:pt>
                <c:pt idx="67">
                  <c:v>09 2006</c:v>
                </c:pt>
                <c:pt idx="68">
                  <c:v>10 2006</c:v>
                </c:pt>
                <c:pt idx="69">
                  <c:v>11 2006</c:v>
                </c:pt>
                <c:pt idx="70">
                  <c:v>12 2006</c:v>
                </c:pt>
                <c:pt idx="71">
                  <c:v>01 2007</c:v>
                </c:pt>
                <c:pt idx="72">
                  <c:v>02 2007</c:v>
                </c:pt>
                <c:pt idx="73">
                  <c:v>03 2007</c:v>
                </c:pt>
                <c:pt idx="74">
                  <c:v>04 2007</c:v>
                </c:pt>
                <c:pt idx="75">
                  <c:v>05 2007</c:v>
                </c:pt>
                <c:pt idx="76">
                  <c:v>06 2007</c:v>
                </c:pt>
                <c:pt idx="77">
                  <c:v>07 2007</c:v>
                </c:pt>
                <c:pt idx="78">
                  <c:v>08 2007</c:v>
                </c:pt>
                <c:pt idx="79">
                  <c:v>09 2007</c:v>
                </c:pt>
                <c:pt idx="80">
                  <c:v>10 2007</c:v>
                </c:pt>
                <c:pt idx="81">
                  <c:v>11 2007</c:v>
                </c:pt>
                <c:pt idx="82">
                  <c:v>12 2007</c:v>
                </c:pt>
                <c:pt idx="83">
                  <c:v>01 2008</c:v>
                </c:pt>
                <c:pt idx="84">
                  <c:v>02 2008</c:v>
                </c:pt>
                <c:pt idx="85">
                  <c:v>03 2008</c:v>
                </c:pt>
                <c:pt idx="86">
                  <c:v>04 2008</c:v>
                </c:pt>
                <c:pt idx="87">
                  <c:v>05 2008</c:v>
                </c:pt>
                <c:pt idx="88">
                  <c:v>06 2008</c:v>
                </c:pt>
                <c:pt idx="89">
                  <c:v>07 2008</c:v>
                </c:pt>
                <c:pt idx="90">
                  <c:v>08 2008</c:v>
                </c:pt>
                <c:pt idx="91">
                  <c:v>09 2008</c:v>
                </c:pt>
                <c:pt idx="92">
                  <c:v>10 2008</c:v>
                </c:pt>
                <c:pt idx="93">
                  <c:v>11 2008</c:v>
                </c:pt>
                <c:pt idx="94">
                  <c:v>12 2008</c:v>
                </c:pt>
                <c:pt idx="95">
                  <c:v>01 2009</c:v>
                </c:pt>
                <c:pt idx="96">
                  <c:v>02 2009</c:v>
                </c:pt>
                <c:pt idx="97">
                  <c:v>03 2009</c:v>
                </c:pt>
                <c:pt idx="98">
                  <c:v>04 2009</c:v>
                </c:pt>
                <c:pt idx="99">
                  <c:v>05 2009</c:v>
                </c:pt>
                <c:pt idx="100">
                  <c:v>06 2009</c:v>
                </c:pt>
                <c:pt idx="101">
                  <c:v>07 2009</c:v>
                </c:pt>
                <c:pt idx="102">
                  <c:v>08 2009</c:v>
                </c:pt>
                <c:pt idx="103">
                  <c:v>09 2009</c:v>
                </c:pt>
                <c:pt idx="104">
                  <c:v>10 2009</c:v>
                </c:pt>
                <c:pt idx="105">
                  <c:v>11 2009</c:v>
                </c:pt>
                <c:pt idx="106">
                  <c:v>12 2009</c:v>
                </c:pt>
                <c:pt idx="107">
                  <c:v>01 2010</c:v>
                </c:pt>
                <c:pt idx="108">
                  <c:v>02 2010</c:v>
                </c:pt>
                <c:pt idx="109">
                  <c:v>03 2010</c:v>
                </c:pt>
                <c:pt idx="110">
                  <c:v>04 2010</c:v>
                </c:pt>
                <c:pt idx="111">
                  <c:v>05 2010</c:v>
                </c:pt>
                <c:pt idx="112">
                  <c:v>06 2010</c:v>
                </c:pt>
                <c:pt idx="113">
                  <c:v>07 2010</c:v>
                </c:pt>
                <c:pt idx="114">
                  <c:v>08 2010</c:v>
                </c:pt>
                <c:pt idx="115">
                  <c:v>09 2010</c:v>
                </c:pt>
                <c:pt idx="116">
                  <c:v>10 2010</c:v>
                </c:pt>
                <c:pt idx="117">
                  <c:v>11 2010</c:v>
                </c:pt>
                <c:pt idx="118">
                  <c:v>12 2010</c:v>
                </c:pt>
                <c:pt idx="119">
                  <c:v>01 2011</c:v>
                </c:pt>
                <c:pt idx="120">
                  <c:v>02 2011</c:v>
                </c:pt>
                <c:pt idx="121">
                  <c:v>03 2011</c:v>
                </c:pt>
                <c:pt idx="122">
                  <c:v>04 2011</c:v>
                </c:pt>
                <c:pt idx="123">
                  <c:v>05 2011</c:v>
                </c:pt>
                <c:pt idx="124">
                  <c:v>06 2011</c:v>
                </c:pt>
                <c:pt idx="125">
                  <c:v>07 2011</c:v>
                </c:pt>
                <c:pt idx="126">
                  <c:v>08 2011</c:v>
                </c:pt>
                <c:pt idx="127">
                  <c:v>09 2011</c:v>
                </c:pt>
                <c:pt idx="128">
                  <c:v>10 2011</c:v>
                </c:pt>
                <c:pt idx="129">
                  <c:v>11 2011</c:v>
                </c:pt>
                <c:pt idx="130">
                  <c:v>12 2011</c:v>
                </c:pt>
                <c:pt idx="131">
                  <c:v>01 2012</c:v>
                </c:pt>
                <c:pt idx="132">
                  <c:v>02 2012</c:v>
                </c:pt>
                <c:pt idx="133">
                  <c:v>03 2012</c:v>
                </c:pt>
                <c:pt idx="134">
                  <c:v>04 2012</c:v>
                </c:pt>
                <c:pt idx="135">
                  <c:v>05 2012</c:v>
                </c:pt>
                <c:pt idx="136">
                  <c:v>06 2012</c:v>
                </c:pt>
                <c:pt idx="137">
                  <c:v>07 2012</c:v>
                </c:pt>
                <c:pt idx="138">
                  <c:v>08 2012</c:v>
                </c:pt>
                <c:pt idx="139">
                  <c:v>09 2012</c:v>
                </c:pt>
                <c:pt idx="140">
                  <c:v>10 2012</c:v>
                </c:pt>
                <c:pt idx="141">
                  <c:v>11 2012</c:v>
                </c:pt>
              </c:strCache>
            </c:strRef>
          </c:cat>
          <c:val>
            <c:numRef>
              <c:f>Sheet1!$B$1:$B$142</c:f>
              <c:numCache>
                <c:formatCode>General</c:formatCode>
                <c:ptCount val="142"/>
                <c:pt idx="0">
                  <c:v>50</c:v>
                </c:pt>
                <c:pt idx="1">
                  <c:v>94</c:v>
                </c:pt>
                <c:pt idx="2">
                  <c:v>71</c:v>
                </c:pt>
                <c:pt idx="3">
                  <c:v>118</c:v>
                </c:pt>
                <c:pt idx="4">
                  <c:v>78</c:v>
                </c:pt>
                <c:pt idx="5">
                  <c:v>83</c:v>
                </c:pt>
                <c:pt idx="6">
                  <c:v>64</c:v>
                </c:pt>
                <c:pt idx="7">
                  <c:v>77</c:v>
                </c:pt>
                <c:pt idx="8">
                  <c:v>88</c:v>
                </c:pt>
                <c:pt idx="9">
                  <c:v>67</c:v>
                </c:pt>
                <c:pt idx="10">
                  <c:v>83</c:v>
                </c:pt>
                <c:pt idx="11">
                  <c:v>69</c:v>
                </c:pt>
                <c:pt idx="12">
                  <c:v>76</c:v>
                </c:pt>
                <c:pt idx="13">
                  <c:v>82</c:v>
                </c:pt>
                <c:pt idx="14">
                  <c:v>42</c:v>
                </c:pt>
                <c:pt idx="15">
                  <c:v>46</c:v>
                </c:pt>
                <c:pt idx="16">
                  <c:v>47</c:v>
                </c:pt>
                <c:pt idx="17">
                  <c:v>45</c:v>
                </c:pt>
                <c:pt idx="18">
                  <c:v>42</c:v>
                </c:pt>
                <c:pt idx="19">
                  <c:v>31</c:v>
                </c:pt>
                <c:pt idx="20">
                  <c:v>50</c:v>
                </c:pt>
                <c:pt idx="21">
                  <c:v>39</c:v>
                </c:pt>
                <c:pt idx="22">
                  <c:v>40</c:v>
                </c:pt>
                <c:pt idx="23">
                  <c:v>48</c:v>
                </c:pt>
                <c:pt idx="24">
                  <c:v>67</c:v>
                </c:pt>
                <c:pt idx="25">
                  <c:v>41</c:v>
                </c:pt>
                <c:pt idx="26">
                  <c:v>61</c:v>
                </c:pt>
                <c:pt idx="27">
                  <c:v>64</c:v>
                </c:pt>
                <c:pt idx="28">
                  <c:v>60</c:v>
                </c:pt>
                <c:pt idx="29">
                  <c:v>42</c:v>
                </c:pt>
                <c:pt idx="30">
                  <c:v>51</c:v>
                </c:pt>
                <c:pt idx="31">
                  <c:v>83</c:v>
                </c:pt>
                <c:pt idx="32">
                  <c:v>62</c:v>
                </c:pt>
                <c:pt idx="33">
                  <c:v>61</c:v>
                </c:pt>
                <c:pt idx="34">
                  <c:v>53</c:v>
                </c:pt>
                <c:pt idx="35">
                  <c:v>52</c:v>
                </c:pt>
                <c:pt idx="36">
                  <c:v>63</c:v>
                </c:pt>
                <c:pt idx="37">
                  <c:v>68</c:v>
                </c:pt>
                <c:pt idx="38">
                  <c:v>79</c:v>
                </c:pt>
                <c:pt idx="39">
                  <c:v>62</c:v>
                </c:pt>
                <c:pt idx="40">
                  <c:v>77</c:v>
                </c:pt>
                <c:pt idx="41">
                  <c:v>72</c:v>
                </c:pt>
                <c:pt idx="42">
                  <c:v>74</c:v>
                </c:pt>
                <c:pt idx="43">
                  <c:v>106</c:v>
                </c:pt>
                <c:pt idx="44">
                  <c:v>89</c:v>
                </c:pt>
                <c:pt idx="45">
                  <c:v>114</c:v>
                </c:pt>
                <c:pt idx="46">
                  <c:v>97</c:v>
                </c:pt>
                <c:pt idx="47">
                  <c:v>106</c:v>
                </c:pt>
                <c:pt idx="48">
                  <c:v>137</c:v>
                </c:pt>
                <c:pt idx="49">
                  <c:v>164</c:v>
                </c:pt>
                <c:pt idx="50">
                  <c:v>148</c:v>
                </c:pt>
                <c:pt idx="51">
                  <c:v>131</c:v>
                </c:pt>
                <c:pt idx="52">
                  <c:v>133</c:v>
                </c:pt>
                <c:pt idx="53">
                  <c:v>83</c:v>
                </c:pt>
                <c:pt idx="54">
                  <c:v>89</c:v>
                </c:pt>
                <c:pt idx="55">
                  <c:v>114</c:v>
                </c:pt>
                <c:pt idx="56">
                  <c:v>154</c:v>
                </c:pt>
                <c:pt idx="57">
                  <c:v>159</c:v>
                </c:pt>
                <c:pt idx="58">
                  <c:v>122</c:v>
                </c:pt>
                <c:pt idx="59">
                  <c:v>158</c:v>
                </c:pt>
                <c:pt idx="60">
                  <c:v>168</c:v>
                </c:pt>
                <c:pt idx="61">
                  <c:v>214</c:v>
                </c:pt>
                <c:pt idx="62">
                  <c:v>312</c:v>
                </c:pt>
                <c:pt idx="63">
                  <c:v>207</c:v>
                </c:pt>
                <c:pt idx="64">
                  <c:v>268</c:v>
                </c:pt>
                <c:pt idx="65">
                  <c:v>319</c:v>
                </c:pt>
                <c:pt idx="66">
                  <c:v>189</c:v>
                </c:pt>
                <c:pt idx="67">
                  <c:v>342</c:v>
                </c:pt>
                <c:pt idx="68">
                  <c:v>188</c:v>
                </c:pt>
                <c:pt idx="69">
                  <c:v>180</c:v>
                </c:pt>
                <c:pt idx="70">
                  <c:v>151</c:v>
                </c:pt>
                <c:pt idx="71">
                  <c:v>176</c:v>
                </c:pt>
                <c:pt idx="72">
                  <c:v>213</c:v>
                </c:pt>
                <c:pt idx="73">
                  <c:v>287</c:v>
                </c:pt>
                <c:pt idx="74">
                  <c:v>270</c:v>
                </c:pt>
                <c:pt idx="75">
                  <c:v>213</c:v>
                </c:pt>
                <c:pt idx="76">
                  <c:v>246</c:v>
                </c:pt>
                <c:pt idx="77">
                  <c:v>392</c:v>
                </c:pt>
                <c:pt idx="78">
                  <c:v>322</c:v>
                </c:pt>
                <c:pt idx="79">
                  <c:v>383</c:v>
                </c:pt>
                <c:pt idx="80">
                  <c:v>416</c:v>
                </c:pt>
                <c:pt idx="81">
                  <c:v>434</c:v>
                </c:pt>
                <c:pt idx="82">
                  <c:v>300</c:v>
                </c:pt>
                <c:pt idx="83">
                  <c:v>319</c:v>
                </c:pt>
                <c:pt idx="84">
                  <c:v>344</c:v>
                </c:pt>
                <c:pt idx="85">
                  <c:v>300</c:v>
                </c:pt>
                <c:pt idx="86">
                  <c:v>332</c:v>
                </c:pt>
                <c:pt idx="87">
                  <c:v>466</c:v>
                </c:pt>
                <c:pt idx="88">
                  <c:v>418</c:v>
                </c:pt>
                <c:pt idx="89">
                  <c:v>380</c:v>
                </c:pt>
                <c:pt idx="90">
                  <c:v>335</c:v>
                </c:pt>
                <c:pt idx="91">
                  <c:v>368</c:v>
                </c:pt>
                <c:pt idx="92">
                  <c:v>381</c:v>
                </c:pt>
                <c:pt idx="93">
                  <c:v>288</c:v>
                </c:pt>
                <c:pt idx="94">
                  <c:v>338</c:v>
                </c:pt>
                <c:pt idx="95">
                  <c:v>260</c:v>
                </c:pt>
                <c:pt idx="96">
                  <c:v>268</c:v>
                </c:pt>
                <c:pt idx="97">
                  <c:v>322</c:v>
                </c:pt>
                <c:pt idx="98">
                  <c:v>284</c:v>
                </c:pt>
                <c:pt idx="99">
                  <c:v>280</c:v>
                </c:pt>
                <c:pt idx="100">
                  <c:v>293</c:v>
                </c:pt>
                <c:pt idx="101">
                  <c:v>291</c:v>
                </c:pt>
                <c:pt idx="102">
                  <c:v>390</c:v>
                </c:pt>
                <c:pt idx="103">
                  <c:v>396</c:v>
                </c:pt>
                <c:pt idx="104">
                  <c:v>379</c:v>
                </c:pt>
                <c:pt idx="105">
                  <c:v>400</c:v>
                </c:pt>
                <c:pt idx="106">
                  <c:v>304</c:v>
                </c:pt>
                <c:pt idx="107">
                  <c:v>358</c:v>
                </c:pt>
                <c:pt idx="108">
                  <c:v>418</c:v>
                </c:pt>
                <c:pt idx="109">
                  <c:v>524</c:v>
                </c:pt>
                <c:pt idx="110">
                  <c:v>385</c:v>
                </c:pt>
                <c:pt idx="111">
                  <c:v>379</c:v>
                </c:pt>
                <c:pt idx="112">
                  <c:v>365</c:v>
                </c:pt>
                <c:pt idx="113">
                  <c:v>358</c:v>
                </c:pt>
                <c:pt idx="114">
                  <c:v>353</c:v>
                </c:pt>
                <c:pt idx="115">
                  <c:v>408</c:v>
                </c:pt>
                <c:pt idx="116">
                  <c:v>419</c:v>
                </c:pt>
                <c:pt idx="117">
                  <c:v>433</c:v>
                </c:pt>
                <c:pt idx="118">
                  <c:v>475</c:v>
                </c:pt>
                <c:pt idx="119">
                  <c:v>508</c:v>
                </c:pt>
                <c:pt idx="120">
                  <c:v>551</c:v>
                </c:pt>
                <c:pt idx="121">
                  <c:v>540</c:v>
                </c:pt>
                <c:pt idx="122">
                  <c:v>480</c:v>
                </c:pt>
                <c:pt idx="123">
                  <c:v>521</c:v>
                </c:pt>
                <c:pt idx="124">
                  <c:v>466</c:v>
                </c:pt>
                <c:pt idx="125">
                  <c:v>480</c:v>
                </c:pt>
                <c:pt idx="126">
                  <c:v>445</c:v>
                </c:pt>
                <c:pt idx="127">
                  <c:v>453</c:v>
                </c:pt>
                <c:pt idx="128">
                  <c:v>453</c:v>
                </c:pt>
                <c:pt idx="129">
                  <c:v>474</c:v>
                </c:pt>
                <c:pt idx="130">
                  <c:v>505</c:v>
                </c:pt>
                <c:pt idx="131">
                  <c:v>665</c:v>
                </c:pt>
                <c:pt idx="132">
                  <c:v>1957</c:v>
                </c:pt>
                <c:pt idx="133">
                  <c:v>676</c:v>
                </c:pt>
                <c:pt idx="134">
                  <c:v>651</c:v>
                </c:pt>
                <c:pt idx="135">
                  <c:v>655</c:v>
                </c:pt>
                <c:pt idx="136">
                  <c:v>510</c:v>
                </c:pt>
                <c:pt idx="137">
                  <c:v>491</c:v>
                </c:pt>
                <c:pt idx="138">
                  <c:v>467</c:v>
                </c:pt>
                <c:pt idx="139">
                  <c:v>516</c:v>
                </c:pt>
                <c:pt idx="140">
                  <c:v>554</c:v>
                </c:pt>
                <c:pt idx="141">
                  <c:v>531</c:v>
                </c:pt>
              </c:numCache>
            </c:numRef>
          </c:val>
        </c:ser>
        <c:marker val="1"/>
        <c:axId val="113235072"/>
        <c:axId val="113236608"/>
      </c:lineChart>
      <c:catAx>
        <c:axId val="113235072"/>
        <c:scaling>
          <c:orientation val="minMax"/>
        </c:scaling>
        <c:axPos val="b"/>
        <c:tickLblPos val="nextTo"/>
        <c:crossAx val="113236608"/>
        <c:crosses val="autoZero"/>
        <c:auto val="1"/>
        <c:lblAlgn val="ctr"/>
        <c:lblOffset val="100"/>
      </c:catAx>
      <c:valAx>
        <c:axId val="113236608"/>
        <c:scaling>
          <c:orientation val="minMax"/>
        </c:scaling>
        <c:axPos val="l"/>
        <c:majorGridlines/>
        <c:numFmt formatCode="General" sourceLinked="1"/>
        <c:tickLblPos val="nextTo"/>
        <c:crossAx val="113235072"/>
        <c:crosses val="autoZero"/>
        <c:crossBetween val="between"/>
      </c:valAx>
    </c:plotArea>
    <c:plotVisOnly val="1"/>
  </c:chart>
  <c:externalData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dirty="0"/>
              <a:t> </a:t>
            </a:r>
            <a:r>
              <a:rPr lang="hy-AM" sz="2800" dirty="0" smtClean="0"/>
              <a:t>Գրանցումների քանակը ըստ երկրների</a:t>
            </a:r>
            <a:r>
              <a:rPr lang="en-US" sz="2800" dirty="0" smtClean="0"/>
              <a:t> </a:t>
            </a:r>
            <a:endParaRPr lang="en-US" sz="2800" dirty="0"/>
          </a:p>
        </c:rich>
      </c:tx>
      <c:layout>
        <c:manualLayout>
          <c:xMode val="edge"/>
          <c:yMode val="edge"/>
          <c:x val="0.14901754385964916"/>
          <c:y val="0"/>
        </c:manualLayout>
      </c:layout>
    </c:title>
    <c:plotArea>
      <c:layout/>
      <c:lineChart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 number </c:v>
                </c:pt>
              </c:strCache>
            </c:strRef>
          </c:tx>
          <c:spPr>
            <a:ln w="53975">
              <a:solidFill>
                <a:srgbClr val="7030A0"/>
              </a:solidFill>
            </a:ln>
          </c:spPr>
          <c:marker>
            <c:symbol val="none"/>
          </c:marker>
          <c:cat>
            <c:strRef>
              <c:f>Sheet1!$A$2:$A$48</c:f>
              <c:strCache>
                <c:ptCount val="47"/>
                <c:pt idx="0">
                  <c:v> AM      </c:v>
                </c:pt>
                <c:pt idx="1">
                  <c:v> US      </c:v>
                </c:pt>
                <c:pt idx="2">
                  <c:v> NO      </c:v>
                </c:pt>
                <c:pt idx="3">
                  <c:v> DE      </c:v>
                </c:pt>
                <c:pt idx="4">
                  <c:v> RU      </c:v>
                </c:pt>
                <c:pt idx="5">
                  <c:v> GB      </c:v>
                </c:pt>
                <c:pt idx="6">
                  <c:v> JP      </c:v>
                </c:pt>
                <c:pt idx="7">
                  <c:v> CA      </c:v>
                </c:pt>
                <c:pt idx="8">
                  <c:v> FR      </c:v>
                </c:pt>
                <c:pt idx="9">
                  <c:v> NL      </c:v>
                </c:pt>
                <c:pt idx="10">
                  <c:v> CH      </c:v>
                </c:pt>
                <c:pt idx="11">
                  <c:v> UK      </c:v>
                </c:pt>
                <c:pt idx="12">
                  <c:v> AU      </c:v>
                </c:pt>
                <c:pt idx="13">
                  <c:v> SE      </c:v>
                </c:pt>
                <c:pt idx="14">
                  <c:v> IT      </c:v>
                </c:pt>
                <c:pt idx="15">
                  <c:v> CN      </c:v>
                </c:pt>
                <c:pt idx="16">
                  <c:v> BR      </c:v>
                </c:pt>
                <c:pt idx="17">
                  <c:v> IL      </c:v>
                </c:pt>
                <c:pt idx="18">
                  <c:v> MX      </c:v>
                </c:pt>
                <c:pt idx="19">
                  <c:v> ES      </c:v>
                </c:pt>
                <c:pt idx="20">
                  <c:v> BE      </c:v>
                </c:pt>
                <c:pt idx="21">
                  <c:v> IN      </c:v>
                </c:pt>
                <c:pt idx="22">
                  <c:v> AT      </c:v>
                </c:pt>
                <c:pt idx="23">
                  <c:v> UA      </c:v>
                </c:pt>
                <c:pt idx="24">
                  <c:v> TR      </c:v>
                </c:pt>
                <c:pt idx="25">
                  <c:v> PL      </c:v>
                </c:pt>
                <c:pt idx="26">
                  <c:v> AE      </c:v>
                </c:pt>
                <c:pt idx="27">
                  <c:v> CY      </c:v>
                </c:pt>
                <c:pt idx="28">
                  <c:v> CZ      </c:v>
                </c:pt>
                <c:pt idx="29">
                  <c:v> FI      </c:v>
                </c:pt>
                <c:pt idx="30">
                  <c:v> AR      </c:v>
                </c:pt>
                <c:pt idx="31">
                  <c:v> DK      </c:v>
                </c:pt>
                <c:pt idx="32">
                  <c:v> GR      </c:v>
                </c:pt>
                <c:pt idx="33">
                  <c:v> TW      </c:v>
                </c:pt>
                <c:pt idx="34">
                  <c:v> KR      </c:v>
                </c:pt>
                <c:pt idx="35">
                  <c:v> LU      </c:v>
                </c:pt>
                <c:pt idx="36">
                  <c:v> SG      </c:v>
                </c:pt>
                <c:pt idx="37">
                  <c:v> HK      </c:v>
                </c:pt>
                <c:pt idx="38">
                  <c:v> ZA      </c:v>
                </c:pt>
                <c:pt idx="39">
                  <c:v> SC      </c:v>
                </c:pt>
                <c:pt idx="40">
                  <c:v> NZ      </c:v>
                </c:pt>
                <c:pt idx="41">
                  <c:v> TH      </c:v>
                </c:pt>
                <c:pt idx="42">
                  <c:v> GE      </c:v>
                </c:pt>
                <c:pt idx="43">
                  <c:v> LV      </c:v>
                </c:pt>
                <c:pt idx="44">
                  <c:v> SA      </c:v>
                </c:pt>
                <c:pt idx="45">
                  <c:v> BM      </c:v>
                </c:pt>
                <c:pt idx="46">
                  <c:v> GI      </c:v>
                </c:pt>
              </c:strCache>
            </c:strRef>
          </c:cat>
          <c:val>
            <c:numRef>
              <c:f>Sheet1!$B$2:$B$48</c:f>
              <c:numCache>
                <c:formatCode>General</c:formatCode>
                <c:ptCount val="47"/>
                <c:pt idx="0">
                  <c:v>10704</c:v>
                </c:pt>
                <c:pt idx="1">
                  <c:v>3999</c:v>
                </c:pt>
                <c:pt idx="2">
                  <c:v>1475</c:v>
                </c:pt>
                <c:pt idx="3">
                  <c:v>519</c:v>
                </c:pt>
                <c:pt idx="4">
                  <c:v>492</c:v>
                </c:pt>
                <c:pt idx="5">
                  <c:v>382</c:v>
                </c:pt>
                <c:pt idx="6">
                  <c:v>370</c:v>
                </c:pt>
                <c:pt idx="7">
                  <c:v>356</c:v>
                </c:pt>
                <c:pt idx="8">
                  <c:v>280</c:v>
                </c:pt>
                <c:pt idx="9">
                  <c:v>245</c:v>
                </c:pt>
                <c:pt idx="10">
                  <c:v>169</c:v>
                </c:pt>
                <c:pt idx="11">
                  <c:v>165</c:v>
                </c:pt>
                <c:pt idx="12">
                  <c:v>149</c:v>
                </c:pt>
                <c:pt idx="13">
                  <c:v>138</c:v>
                </c:pt>
                <c:pt idx="14">
                  <c:v>104</c:v>
                </c:pt>
                <c:pt idx="15">
                  <c:v>98</c:v>
                </c:pt>
                <c:pt idx="16">
                  <c:v>94</c:v>
                </c:pt>
                <c:pt idx="17">
                  <c:v>87</c:v>
                </c:pt>
                <c:pt idx="18">
                  <c:v>75</c:v>
                </c:pt>
                <c:pt idx="19">
                  <c:v>73</c:v>
                </c:pt>
                <c:pt idx="20">
                  <c:v>60</c:v>
                </c:pt>
                <c:pt idx="21">
                  <c:v>54</c:v>
                </c:pt>
                <c:pt idx="22">
                  <c:v>51</c:v>
                </c:pt>
                <c:pt idx="23">
                  <c:v>48</c:v>
                </c:pt>
                <c:pt idx="24">
                  <c:v>44</c:v>
                </c:pt>
                <c:pt idx="25">
                  <c:v>39</c:v>
                </c:pt>
                <c:pt idx="26">
                  <c:v>37</c:v>
                </c:pt>
                <c:pt idx="27">
                  <c:v>35</c:v>
                </c:pt>
                <c:pt idx="28">
                  <c:v>34</c:v>
                </c:pt>
                <c:pt idx="29">
                  <c:v>32</c:v>
                </c:pt>
                <c:pt idx="30">
                  <c:v>27</c:v>
                </c:pt>
                <c:pt idx="31">
                  <c:v>24</c:v>
                </c:pt>
                <c:pt idx="32">
                  <c:v>24</c:v>
                </c:pt>
                <c:pt idx="33">
                  <c:v>23</c:v>
                </c:pt>
                <c:pt idx="34">
                  <c:v>23</c:v>
                </c:pt>
                <c:pt idx="35">
                  <c:v>23</c:v>
                </c:pt>
                <c:pt idx="36">
                  <c:v>22</c:v>
                </c:pt>
                <c:pt idx="37">
                  <c:v>22</c:v>
                </c:pt>
                <c:pt idx="38">
                  <c:v>21</c:v>
                </c:pt>
                <c:pt idx="39">
                  <c:v>21</c:v>
                </c:pt>
                <c:pt idx="40">
                  <c:v>21</c:v>
                </c:pt>
                <c:pt idx="41">
                  <c:v>18</c:v>
                </c:pt>
                <c:pt idx="42">
                  <c:v>17</c:v>
                </c:pt>
                <c:pt idx="43">
                  <c:v>16</c:v>
                </c:pt>
                <c:pt idx="44">
                  <c:v>16</c:v>
                </c:pt>
                <c:pt idx="45">
                  <c:v>15</c:v>
                </c:pt>
                <c:pt idx="46">
                  <c:v>13</c:v>
                </c:pt>
              </c:numCache>
            </c:numRef>
          </c:val>
        </c:ser>
        <c:marker val="1"/>
        <c:axId val="115452160"/>
        <c:axId val="115470336"/>
      </c:lineChart>
      <c:catAx>
        <c:axId val="115452160"/>
        <c:scaling>
          <c:orientation val="minMax"/>
        </c:scaling>
        <c:axPos val="b"/>
        <c:tickLblPos val="nextTo"/>
        <c:crossAx val="115470336"/>
        <c:crosses val="autoZero"/>
        <c:auto val="1"/>
        <c:lblAlgn val="ctr"/>
        <c:lblOffset val="100"/>
      </c:catAx>
      <c:valAx>
        <c:axId val="115470336"/>
        <c:scaling>
          <c:orientation val="minMax"/>
        </c:scaling>
        <c:axPos val="l"/>
        <c:majorGridlines/>
        <c:numFmt formatCode="General" sourceLinked="1"/>
        <c:tickLblPos val="nextTo"/>
        <c:crossAx val="115452160"/>
        <c:crosses val="autoZero"/>
        <c:crossBetween val="between"/>
      </c:valAx>
    </c:plotArea>
    <c:plotVisOnly val="1"/>
  </c:chart>
  <c:externalData r:id="rId2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63DB622-7A3E-4632-B787-AF07E921DC8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F3D9C39-6669-4F13-91D0-2D208AAD48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37B6CA3-A0BA-448F-B62E-AA5E725C4F87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F3D9C39-6669-4F13-91D0-2D208AAD4869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15083B8-8E30-4810-A705-952C99EFFC63}" type="slidenum">
              <a:rPr lang="en-US" smtClean="0"/>
              <a:pPr/>
              <a:t>26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1B96B6-BE5D-48BA-8ACE-4893CD712CAC}" type="datetime1">
              <a:rPr lang="ru-RU" smtClean="0"/>
              <a:pPr>
                <a:defRPr/>
              </a:pPr>
              <a:t>21.12.2012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y-AM" smtClean="0"/>
              <a:t>ԻՀ ՀԿ-ի տարեկան ժողով, Երեւան, Դեկտ.28, 2012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58B2D0-023E-42A0-9073-29DF5E3070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DB7F6F-3F4E-4088-8758-3E74A40081E9}" type="datetime1">
              <a:rPr lang="ru-RU" smtClean="0"/>
              <a:pPr>
                <a:defRPr/>
              </a:pPr>
              <a:t>21.12.2012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y-AM" smtClean="0"/>
              <a:t>ԻՀ ՀԿ-ի տարեկան ժողով, Երեւան, Դեկտ.28, 2012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0FE80D-6D60-4145-AEF8-5D82926D99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0E749C-0B51-4D27-BB5C-5695E6FE862C}" type="datetime1">
              <a:rPr lang="ru-RU" smtClean="0"/>
              <a:pPr>
                <a:defRPr/>
              </a:pPr>
              <a:t>21.12.2012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y-AM" smtClean="0"/>
              <a:t>ԻՀ ՀԿ-ի տարեկան ժողով, Երեւան, Դեկտ.28, 2012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77F7CB-CAD9-4CB0-9B51-9DA39772D4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47E0D0-6F49-4D02-A5FD-387422608E59}" type="datetime1">
              <a:rPr lang="ru-RU" smtClean="0"/>
              <a:pPr>
                <a:defRPr/>
              </a:pPr>
              <a:t>21.12.2012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y-AM" smtClean="0"/>
              <a:t>ԻՀ ՀԿ-ի տարեկան ժողով, Երեւան, Դեկտ.28, 2012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60BFA2-D844-446A-BC5B-277C85C1D0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07119D-56AF-4882-8476-67BECAE91600}" type="datetime1">
              <a:rPr lang="ru-RU" smtClean="0"/>
              <a:pPr>
                <a:defRPr/>
              </a:pPr>
              <a:t>21.12.2012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y-AM" smtClean="0"/>
              <a:t>ԻՀ ՀԿ-ի տարեկան ժողով, Երեւան, Դեկտ.28, 2012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CEE62B-CD36-413A-8023-13F26E4375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8A1D94-7269-4AC3-8578-DE1C7C41D5FA}" type="datetime1">
              <a:rPr lang="ru-RU" smtClean="0"/>
              <a:pPr>
                <a:defRPr/>
              </a:pPr>
              <a:t>21.12.2012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y-AM" smtClean="0"/>
              <a:t>ԻՀ ՀԿ-ի տարեկան ժողով, Երեւան, Դեկտ.28, 2012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DCCF53-73B2-4553-8444-17C23ED67B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21C821-A408-4B8A-8982-601C450EE4BE}" type="datetime1">
              <a:rPr lang="ru-RU" smtClean="0"/>
              <a:pPr>
                <a:defRPr/>
              </a:pPr>
              <a:t>21.12.2012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y-AM" smtClean="0"/>
              <a:t>ԻՀ ՀԿ-ի տարեկան ժողով, Երեւան, Դեկտ.28, 2012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90C7D5-C14D-4092-8CAB-E211F9D65D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73DC9A-7128-4F3E-BE6B-D23C3D55DAC5}" type="datetime1">
              <a:rPr lang="ru-RU" smtClean="0"/>
              <a:pPr>
                <a:defRPr/>
              </a:pPr>
              <a:t>21.12.2012</a:t>
            </a:fld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y-AM" smtClean="0"/>
              <a:t>ԻՀ ՀԿ-ի տարեկան ժողով, Երեւան, Դեկտ.28, 2012</a:t>
            </a: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B00C8D-AD08-4637-A273-F09CE1F014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98666B-CA92-489F-B8E2-DC613A3DC5F3}" type="datetime1">
              <a:rPr lang="ru-RU" smtClean="0"/>
              <a:pPr>
                <a:defRPr/>
              </a:pPr>
              <a:t>21.12.2012</a:t>
            </a:fld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y-AM" smtClean="0"/>
              <a:t>ԻՀ ՀԿ-ի տարեկան ժողով, Երեւան, Դեկտ.28, 2012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C5FC66-77A8-472B-A3E6-9377D75925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613107-22CC-4299-8EE1-8F113A52265E}" type="datetime1">
              <a:rPr lang="ru-RU" smtClean="0"/>
              <a:pPr>
                <a:defRPr/>
              </a:pPr>
              <a:t>21.12.2012</a:t>
            </a:fld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y-AM" smtClean="0"/>
              <a:t>ԻՀ ՀԿ-ի տարեկան ժողով, Երեւան, Դեկտ.28, 2012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967CE7-382A-4C56-95E8-2DFC3D72A8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960E25-74E0-435A-97EF-16764AF907B4}" type="datetime1">
              <a:rPr lang="ru-RU" smtClean="0"/>
              <a:pPr>
                <a:defRPr/>
              </a:pPr>
              <a:t>21.12.2012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y-AM" smtClean="0"/>
              <a:t>ԻՀ ՀԿ-ի տարեկան ժողով, Երեւան, Դեկտ.28, 2012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C15505-90B0-44EA-B724-3610BE27F7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A3D423-1005-4255-B5F8-A4052B26656A}" type="datetime1">
              <a:rPr lang="ru-RU" smtClean="0"/>
              <a:pPr>
                <a:defRPr/>
              </a:pPr>
              <a:t>21.12.2012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y-AM" smtClean="0"/>
              <a:t>ԻՀ ՀԿ-ի տարեկան ժողով, Երեւան, Դեկտ.28, 2012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DE7195-A087-4292-9F8F-162CC4FD30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fld id="{1CD1FF4D-3D26-4435-8674-A5E0D5CF3258}" type="datetime1">
              <a:rPr lang="ru-RU" smtClean="0"/>
              <a:pPr>
                <a:defRPr/>
              </a:pPr>
              <a:t>21.12.2012</a:t>
            </a:fld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r>
              <a:rPr lang="hy-AM" smtClean="0"/>
              <a:t>ԻՀ ՀԿ-ի տարեկան ժողով, Երեւան, Դեկտ.28, 2012</a:t>
            </a: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E67CA07-4E33-48CA-8F7F-6661649EA9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isoc.amnic.net/rrd/ns-pri/ns-pri-named.html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isoc.amnic.net/cgi-bin/dns.cgi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Excel_97-2003_Worksheet1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mnic.net/" TargetMode="Externa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5"/>
          <p:cNvSpPr>
            <a:spLocks noGrp="1" noChangeArrowheads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hy-AM" smtClean="0"/>
              <a:t>ԻՀ ՀԿ-ի տարեկան ժողով, Երեւան, Դեկտ.28, 2012</a:t>
            </a:r>
            <a:endParaRPr lang="en-US"/>
          </a:p>
        </p:txBody>
      </p:sp>
      <p:sp>
        <p:nvSpPr>
          <p:cNvPr id="3075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28B46F3-F822-44C9-B366-544D64D1C751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3076" name="Footer Placeholder 4"/>
          <p:cNvSpPr txBox="1">
            <a:spLocks noGrp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400"/>
              <a:t>ISOC Annual Meeting, Yerevan, Nov. 7, 2012</a:t>
            </a:r>
          </a:p>
        </p:txBody>
      </p:sp>
      <p:sp>
        <p:nvSpPr>
          <p:cNvPr id="3077" name="Slide Number Placeholder 5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42510E3B-1878-43A8-B141-CB533EF22647}" type="slidenum">
              <a:rPr lang="en-US" sz="1400"/>
              <a:pPr algn="r"/>
              <a:t>1</a:t>
            </a:fld>
            <a:endParaRPr lang="en-US" sz="1400"/>
          </a:p>
        </p:txBody>
      </p:sp>
      <p:pic>
        <p:nvPicPr>
          <p:cNvPr id="3078" name="Picture 4" descr="background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524000"/>
            <a:ext cx="7772400" cy="4343400"/>
          </a:xfrm>
        </p:spPr>
        <p:txBody>
          <a:bodyPr/>
          <a:lstStyle/>
          <a:p>
            <a:pPr eaLnBrk="1" hangingPunct="1"/>
            <a:r>
              <a:rPr lang="ru-RU" b="1" dirty="0" smtClean="0">
                <a:solidFill>
                  <a:schemeClr val="accent5">
                    <a:lumMod val="25000"/>
                  </a:schemeClr>
                </a:solidFill>
              </a:rPr>
              <a:t>.</a:t>
            </a:r>
            <a:r>
              <a:rPr lang="en-US" b="1" dirty="0" smtClean="0">
                <a:solidFill>
                  <a:schemeClr val="accent5">
                    <a:lumMod val="25000"/>
                  </a:schemeClr>
                </a:solidFill>
              </a:rPr>
              <a:t>AM </a:t>
            </a:r>
            <a:r>
              <a:rPr lang="hy-AM" b="1" dirty="0" smtClean="0">
                <a:solidFill>
                  <a:schemeClr val="accent5">
                    <a:lumMod val="25000"/>
                  </a:schemeClr>
                </a:solidFill>
              </a:rPr>
              <a:t>ազգաին դոմենի կառավարում</a:t>
            </a:r>
            <a:r>
              <a:rPr lang="en-US" dirty="0" smtClean="0">
                <a:solidFill>
                  <a:srgbClr val="0070C0"/>
                </a:solidFill>
              </a:rPr>
              <a:t/>
            </a:r>
            <a:br>
              <a:rPr lang="en-US" dirty="0" smtClean="0">
                <a:solidFill>
                  <a:srgbClr val="0070C0"/>
                </a:solidFill>
              </a:rPr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</a:t>
            </a:r>
            <a:r>
              <a:rPr lang="en-US" sz="1800" i="1" dirty="0" smtClean="0">
                <a:solidFill>
                  <a:schemeClr val="accent2"/>
                </a:solidFill>
              </a:rPr>
              <a:t>I.</a:t>
            </a:r>
            <a:r>
              <a:rPr lang="hy-AM" sz="1800" i="1" dirty="0" smtClean="0">
                <a:solidFill>
                  <a:schemeClr val="accent2"/>
                </a:solidFill>
              </a:rPr>
              <a:t>Մկրտումյան</a:t>
            </a:r>
            <a:r>
              <a:rPr lang="en-US" sz="1800" i="1" dirty="0" smtClean="0">
                <a:solidFill>
                  <a:schemeClr val="accent2"/>
                </a:solidFill>
              </a:rPr>
              <a:t>, </a:t>
            </a:r>
            <a:r>
              <a:rPr lang="hy-AM" sz="1800" i="1" dirty="0" smtClean="0">
                <a:solidFill>
                  <a:schemeClr val="accent2"/>
                </a:solidFill>
              </a:rPr>
              <a:t>Հ</a:t>
            </a:r>
            <a:r>
              <a:rPr lang="en-US" sz="1800" i="1" dirty="0" smtClean="0">
                <a:solidFill>
                  <a:schemeClr val="accent2"/>
                </a:solidFill>
              </a:rPr>
              <a:t>.</a:t>
            </a:r>
            <a:r>
              <a:rPr lang="hy-AM" sz="1800" i="1" dirty="0" smtClean="0">
                <a:solidFill>
                  <a:schemeClr val="accent2"/>
                </a:solidFill>
              </a:rPr>
              <a:t>Դադիվանյան</a:t>
            </a:r>
            <a:r>
              <a:rPr lang="en-US" sz="1800" i="1" dirty="0" smtClean="0">
                <a:solidFill>
                  <a:schemeClr val="accent2"/>
                </a:solidFill>
              </a:rPr>
              <a:t>, </a:t>
            </a:r>
            <a:r>
              <a:rPr lang="hy-AM" sz="1800" i="1" dirty="0" smtClean="0">
                <a:solidFill>
                  <a:schemeClr val="accent2"/>
                </a:solidFill>
              </a:rPr>
              <a:t>Ա</a:t>
            </a:r>
            <a:r>
              <a:rPr lang="en-US" sz="1800" i="1" dirty="0" smtClean="0">
                <a:solidFill>
                  <a:schemeClr val="accent2"/>
                </a:solidFill>
              </a:rPr>
              <a:t>.</a:t>
            </a:r>
            <a:r>
              <a:rPr lang="hy-AM" sz="1800" i="1" dirty="0" smtClean="0">
                <a:solidFill>
                  <a:schemeClr val="accent2"/>
                </a:solidFill>
              </a:rPr>
              <a:t>Կարախանյան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2000" i="1" dirty="0" smtClean="0">
                <a:solidFill>
                  <a:schemeClr val="accent2"/>
                </a:solidFill>
              </a:rPr>
              <a:t>AMNIC</a:t>
            </a:r>
            <a:r>
              <a:rPr lang="en-US" b="1" dirty="0" smtClean="0">
                <a:solidFill>
                  <a:schemeClr val="accent2"/>
                </a:solidFill>
              </a:rPr>
              <a:t/>
            </a:r>
            <a:br>
              <a:rPr lang="en-US" b="1" dirty="0" smtClean="0">
                <a:solidFill>
                  <a:schemeClr val="accent2"/>
                </a:solidFill>
              </a:rPr>
            </a:br>
            <a:endParaRPr lang="en-US" b="1" dirty="0" smtClean="0"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5"/>
          <p:cNvSpPr>
            <a:spLocks noGrp="1" noChangeArrowheads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hy-AM" smtClean="0"/>
              <a:t>ԻՀ ՀԿ-ի տարեկան ժողով, Երեւան, Դեկտ.28, 2012</a:t>
            </a:r>
            <a:endParaRPr lang="en-US"/>
          </a:p>
        </p:txBody>
      </p:sp>
      <p:sp>
        <p:nvSpPr>
          <p:cNvPr id="13315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2466F4C-D9E6-490B-9874-52622B656B2B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1331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458200" cy="1143000"/>
          </a:xfrm>
        </p:spPr>
        <p:txBody>
          <a:bodyPr/>
          <a:lstStyle/>
          <a:p>
            <a:r>
              <a:rPr lang="ru-RU" sz="2400" dirty="0" smtClean="0"/>
              <a:t>DNS </a:t>
            </a:r>
            <a:r>
              <a:rPr lang="hy-AM" sz="2400" dirty="0" smtClean="0"/>
              <a:t>հարցումներ-հրոպեյում</a:t>
            </a:r>
            <a:r>
              <a:rPr lang="ru-RU" sz="2400" dirty="0" smtClean="0"/>
              <a:t> </a:t>
            </a:r>
            <a:r>
              <a:rPr lang="hy-AM" sz="2400" dirty="0" smtClean="0"/>
              <a:t>աղյուսակը վերջի երկու տարվա համար </a:t>
            </a:r>
            <a:r>
              <a:rPr lang="ru-RU" sz="2400" u="sng" dirty="0" smtClean="0">
                <a:hlinkClick r:id="rId2"/>
              </a:rPr>
              <a:t>https://isoc.amnic.net/rrd/ns-pri/ns-pri-named.html</a:t>
            </a:r>
            <a:r>
              <a:rPr lang="ru-RU" sz="2400" dirty="0" smtClean="0"/>
              <a:t> (password protected).</a:t>
            </a:r>
          </a:p>
        </p:txBody>
      </p:sp>
      <p:pic>
        <p:nvPicPr>
          <p:cNvPr id="13317" name="Picture 4" descr="dns_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0" y="1447800"/>
            <a:ext cx="6296025" cy="474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8" name="Slide Number Placeholder 3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9786C799-228B-41AE-84A7-B9DBEC7A6C60}" type="slidenum">
              <a:rPr lang="en-US" sz="1400"/>
              <a:pPr algn="r"/>
              <a:t>10</a:t>
            </a:fld>
            <a:endParaRPr lang="en-US" sz="14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5"/>
          <p:cNvSpPr>
            <a:spLocks noGrp="1" noChangeArrowheads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hy-AM" smtClean="0"/>
              <a:t>ԻՀ ՀԿ-ի տարեկան ժողով, Երեւան, Դեկտ.28, 2012</a:t>
            </a:r>
            <a:endParaRPr lang="en-US"/>
          </a:p>
        </p:txBody>
      </p:sp>
      <p:sp>
        <p:nvSpPr>
          <p:cNvPr id="14339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EFC68B9-EE43-4053-9041-2F7267E1372C}" type="slidenum">
              <a:rPr lang="en-US" smtClean="0"/>
              <a:pPr/>
              <a:t>11</a:t>
            </a:fld>
            <a:endParaRPr lang="en-US" smtClean="0"/>
          </a:p>
        </p:txBody>
      </p:sp>
      <p:pic>
        <p:nvPicPr>
          <p:cNvPr id="14340" name="Picture 4" descr="ns-pri-named-yea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2590800"/>
            <a:ext cx="6667500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457200" y="1371600"/>
            <a:ext cx="8193269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spcBef>
                <a:spcPct val="20000"/>
              </a:spcBef>
            </a:pPr>
            <a:r>
              <a:rPr lang="hy-AM" sz="2400" dirty="0" smtClean="0"/>
              <a:t>Ունենք նաեւ </a:t>
            </a:r>
            <a:r>
              <a:rPr lang="ru-RU" sz="2400" dirty="0" smtClean="0"/>
              <a:t>DNS </a:t>
            </a:r>
            <a:r>
              <a:rPr lang="hy-AM" sz="2400" dirty="0" smtClean="0"/>
              <a:t>հարցումների քանակը վարկյանում 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u="sng" dirty="0">
                <a:hlinkClick r:id="rId3"/>
              </a:rPr>
              <a:t>https://isoc.amnic.net/cgi-bin/dns.cgi</a:t>
            </a:r>
            <a:r>
              <a:rPr lang="ru-RU" sz="2400" dirty="0"/>
              <a:t> (password protected).</a:t>
            </a:r>
          </a:p>
        </p:txBody>
      </p:sp>
      <p:sp>
        <p:nvSpPr>
          <p:cNvPr id="14342" name="Slide Number Placeholder 3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A22036DE-21FC-4ECA-A2D9-32CF85A39387}" type="slidenum">
              <a:rPr lang="en-US" sz="1400"/>
              <a:pPr algn="r"/>
              <a:t>11</a:t>
            </a:fld>
            <a:endParaRPr lang="en-US" sz="14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5"/>
          <p:cNvSpPr>
            <a:spLocks noGrp="1" noChangeArrowheads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hy-AM" smtClean="0"/>
              <a:t>ԻՀ ՀԿ-ի տարեկան ժողով, Երեւան, Դեկտ.28, 2012</a:t>
            </a:r>
            <a:endParaRPr lang="en-US"/>
          </a:p>
        </p:txBody>
      </p:sp>
      <p:sp>
        <p:nvSpPr>
          <p:cNvPr id="15363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3A8035A-7F2E-4E7B-AB00-1BEE0A582F5B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15365" name="Slide Number Placeholder 2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E6474378-6293-4BC6-9ADC-C9127B01692B}" type="slidenum">
              <a:rPr lang="en-US" sz="1400"/>
              <a:pPr algn="r"/>
              <a:t>12</a:t>
            </a:fld>
            <a:endParaRPr lang="en-US" sz="1400"/>
          </a:p>
        </p:txBody>
      </p:sp>
      <p:sp>
        <p:nvSpPr>
          <p:cNvPr id="4" name="TextBox 3"/>
          <p:cNvSpPr txBox="1"/>
          <p:nvPr/>
        </p:nvSpPr>
        <p:spPr>
          <a:xfrm>
            <a:off x="533400" y="304800"/>
            <a:ext cx="8382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t"/>
            <a:r>
              <a:rPr lang="hy-AM" sz="2400" b="1" dirty="0" smtClean="0">
                <a:solidFill>
                  <a:srgbClr val="002060"/>
                </a:solidFill>
                <a:latin typeface="Sylfaen" pitchFamily="18" charset="0"/>
              </a:rPr>
              <a:t>Երկրի</a:t>
            </a:r>
            <a:r>
              <a:rPr lang="en-US" sz="2400" b="1" dirty="0" smtClean="0">
                <a:solidFill>
                  <a:srgbClr val="002060"/>
                </a:solidFill>
                <a:latin typeface="Sylfaen" pitchFamily="18" charset="0"/>
              </a:rPr>
              <a:t> DNS </a:t>
            </a:r>
            <a:r>
              <a:rPr lang="hy-AM" sz="2400" b="1" dirty="0" smtClean="0">
                <a:solidFill>
                  <a:srgbClr val="002060"/>
                </a:solidFill>
                <a:latin typeface="Sylfaen" pitchFamily="18" charset="0"/>
              </a:rPr>
              <a:t>համակարգի </a:t>
            </a:r>
            <a:r>
              <a:rPr lang="en-US" sz="2400" b="1" dirty="0" smtClean="0">
                <a:solidFill>
                  <a:srgbClr val="002060"/>
                </a:solidFill>
                <a:latin typeface="Sylfaen" pitchFamily="18" charset="0"/>
              </a:rPr>
              <a:t>IPv6</a:t>
            </a:r>
            <a:r>
              <a:rPr lang="hy-AM" sz="2400" b="1" dirty="0" smtClean="0">
                <a:solidFill>
                  <a:srgbClr val="002060"/>
                </a:solidFill>
                <a:latin typeface="Sylfaen" pitchFamily="18" charset="0"/>
              </a:rPr>
              <a:t>-ի</a:t>
            </a:r>
            <a:r>
              <a:rPr lang="en-US" sz="2400" b="1" dirty="0" smtClean="0">
                <a:solidFill>
                  <a:srgbClr val="002060"/>
                </a:solidFill>
                <a:latin typeface="Sylfaen" pitchFamily="18" charset="0"/>
              </a:rPr>
              <a:t> </a:t>
            </a:r>
            <a:r>
              <a:rPr lang="hy-AM" sz="2400" b="1" dirty="0" smtClean="0">
                <a:solidFill>
                  <a:srgbClr val="002060"/>
                </a:solidFill>
                <a:latin typeface="Sylfaen" pitchFamily="18" charset="0"/>
              </a:rPr>
              <a:t>պատրաստակամություն</a:t>
            </a:r>
            <a:endParaRPr lang="en-US" sz="2400" b="1" dirty="0">
              <a:solidFill>
                <a:srgbClr val="002060"/>
              </a:solidFill>
              <a:latin typeface="Sylfaen" pitchFamily="18" charset="0"/>
            </a:endParaRPr>
          </a:p>
        </p:txBody>
      </p:sp>
      <p:sp>
        <p:nvSpPr>
          <p:cNvPr id="15367" name="TextBox 4"/>
          <p:cNvSpPr txBox="1">
            <a:spLocks noChangeArrowheads="1"/>
          </p:cNvSpPr>
          <p:nvPr/>
        </p:nvSpPr>
        <p:spPr bwMode="auto">
          <a:xfrm>
            <a:off x="762000" y="914400"/>
            <a:ext cx="8001000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Char char="•"/>
            </a:pPr>
            <a:r>
              <a:rPr lang="hy-AM" sz="2800" dirty="0" smtClean="0"/>
              <a:t>    Ազգային դոմենի </a:t>
            </a:r>
            <a:r>
              <a:rPr lang="en-US" sz="2800" dirty="0" smtClean="0"/>
              <a:t>DNS </a:t>
            </a:r>
            <a:r>
              <a:rPr lang="hy-AM" sz="2800" dirty="0" smtClean="0"/>
              <a:t>ծառայությունները</a:t>
            </a:r>
            <a:r>
              <a:rPr lang="en-US" sz="2800" dirty="0" smtClean="0"/>
              <a:t> </a:t>
            </a:r>
            <a:r>
              <a:rPr lang="en-US" sz="2800" dirty="0"/>
              <a:t>IPv6 </a:t>
            </a:r>
            <a:r>
              <a:rPr lang="hy-AM" sz="2800" dirty="0" smtClean="0"/>
              <a:t>պարաստ են </a:t>
            </a:r>
            <a:r>
              <a:rPr lang="en-US" sz="2800" dirty="0" smtClean="0"/>
              <a:t>2006</a:t>
            </a:r>
            <a:r>
              <a:rPr lang="hy-AM" sz="2800" dirty="0" smtClean="0"/>
              <a:t> թվականից:</a:t>
            </a:r>
            <a:endParaRPr lang="en-US" sz="2800" dirty="0"/>
          </a:p>
          <a:p>
            <a:pPr>
              <a:buFont typeface="Arial" charset="0"/>
              <a:buChar char="•"/>
            </a:pPr>
            <a:r>
              <a:rPr lang="en-US" sz="2800" dirty="0"/>
              <a:t>    </a:t>
            </a:r>
            <a:r>
              <a:rPr lang="hy-AM" sz="2800" dirty="0" smtClean="0"/>
              <a:t>Ինտերֆեյսը նորացված է և թույլ է տալիս գացողին</a:t>
            </a:r>
            <a:r>
              <a:rPr lang="en-US" sz="2800" dirty="0" smtClean="0"/>
              <a:t>/</a:t>
            </a:r>
            <a:r>
              <a:rPr lang="hy-AM" sz="2800" dirty="0" smtClean="0"/>
              <a:t>գրացորդին</a:t>
            </a:r>
            <a:r>
              <a:rPr lang="en-US" sz="2800" dirty="0" smtClean="0"/>
              <a:t> </a:t>
            </a:r>
            <a:r>
              <a:rPr lang="hy-AM" sz="2800" dirty="0" smtClean="0"/>
              <a:t>տրամադրել </a:t>
            </a:r>
            <a:r>
              <a:rPr lang="en-US" sz="2800" dirty="0" smtClean="0"/>
              <a:t>IPv6 </a:t>
            </a:r>
            <a:r>
              <a:rPr lang="en-US" sz="2800" dirty="0"/>
              <a:t>glue </a:t>
            </a:r>
            <a:r>
              <a:rPr lang="hy-AM" sz="2800" dirty="0" smtClean="0"/>
              <a:t>գրանցումները</a:t>
            </a:r>
            <a:r>
              <a:rPr lang="en-US" sz="2800" dirty="0" smtClean="0"/>
              <a:t> </a:t>
            </a:r>
            <a:r>
              <a:rPr lang="en-US" sz="2800" dirty="0"/>
              <a:t>.am </a:t>
            </a:r>
            <a:r>
              <a:rPr lang="hy-AM" sz="2800" dirty="0" smtClean="0"/>
              <a:t>զոնայում </a:t>
            </a:r>
            <a:r>
              <a:rPr lang="en-US" sz="2800" dirty="0" smtClean="0"/>
              <a:t>2010</a:t>
            </a:r>
            <a:r>
              <a:rPr lang="hy-AM" sz="2800" dirty="0" smtClean="0"/>
              <a:t> թվականից:</a:t>
            </a:r>
          </a:p>
          <a:p>
            <a:pPr>
              <a:buFont typeface="Arial" charset="0"/>
              <a:buChar char="•"/>
            </a:pPr>
            <a:r>
              <a:rPr lang="hy-AM" sz="2800" dirty="0"/>
              <a:t> </a:t>
            </a:r>
            <a:r>
              <a:rPr lang="hy-AM" sz="2800" dirty="0" smtClean="0"/>
              <a:t>   Ինտերֆեյսի նորացվածումից անմիջապես հետո որոշ առաջատար ԻԾՄ-ները ինչպես նաեւ որոշ օգտագործողները ավելացրեցին </a:t>
            </a:r>
            <a:r>
              <a:rPr lang="en-US" sz="2800" dirty="0" smtClean="0"/>
              <a:t>IPv6 glue</a:t>
            </a:r>
            <a:r>
              <a:rPr lang="hy-AM" sz="2800" dirty="0" smtClean="0"/>
              <a:t> գրանցումները:</a:t>
            </a:r>
            <a:r>
              <a:rPr lang="en-US" sz="2800" dirty="0" smtClean="0"/>
              <a:t> </a:t>
            </a:r>
            <a:r>
              <a:rPr lang="hy-AM" sz="2800" dirty="0" smtClean="0"/>
              <a:t>Այժմ գրանցված է </a:t>
            </a:r>
            <a:r>
              <a:rPr lang="en-US" sz="2800" dirty="0" smtClean="0"/>
              <a:t>28 </a:t>
            </a:r>
            <a:r>
              <a:rPr lang="en-US" sz="2800" dirty="0"/>
              <a:t>IPv6 </a:t>
            </a:r>
            <a:r>
              <a:rPr lang="en-US" sz="2800" dirty="0" smtClean="0"/>
              <a:t>711 </a:t>
            </a:r>
            <a:r>
              <a:rPr lang="en-US" sz="2800" dirty="0"/>
              <a:t>IPv4 </a:t>
            </a:r>
            <a:r>
              <a:rPr lang="hy-AM" sz="2800" dirty="0" smtClean="0"/>
              <a:t>դիմաց:</a:t>
            </a:r>
            <a:endParaRPr lang="en-US" sz="2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Footer Placeholder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ISOC Annual Meeting, Yerevan, Nov. 7, 2012</a:t>
            </a:r>
          </a:p>
        </p:txBody>
      </p:sp>
      <p:sp>
        <p:nvSpPr>
          <p:cNvPr id="24579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IPv6 in .am</a:t>
            </a:r>
          </a:p>
        </p:txBody>
      </p:sp>
      <p:sp>
        <p:nvSpPr>
          <p:cNvPr id="24580" name="Slide Number Placeholder 4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F9468FDC-19C9-48C9-836F-A666517AE689}" type="slidenum">
              <a:rPr lang="en-US" sz="1400">
                <a:latin typeface="Arial" charset="0"/>
                <a:cs typeface="Arial" charset="0"/>
              </a:rPr>
              <a:pPr algn="r"/>
              <a:t>13</a:t>
            </a:fld>
            <a:endParaRPr lang="en-US" sz="1400">
              <a:latin typeface="Arial" charset="0"/>
              <a:cs typeface="Arial" charset="0"/>
            </a:endParaRPr>
          </a:p>
        </p:txBody>
      </p:sp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1447800" y="1600200"/>
            <a:ext cx="6858000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Arial" charset="0"/>
                <a:cs typeface="Arial" charset="0"/>
              </a:rPr>
              <a:t>121 domains is resolved in IPv6 address (nearly the same web servers)</a:t>
            </a:r>
          </a:p>
          <a:p>
            <a:r>
              <a:rPr lang="en-US">
                <a:latin typeface="Arial" charset="0"/>
                <a:cs typeface="Arial" charset="0"/>
              </a:rPr>
              <a:t>Out of 6174 unique NS servers, addressed by .am domains, 507 are resolved in IPv6 and 22 has glue record.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5"/>
          <p:cNvSpPr>
            <a:spLocks noGrp="1" noChangeArrowheads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hy-AM" smtClean="0"/>
              <a:t>ԻՀ ՀԿ-ի տարեկան ժողով, Երեւան, Դեկտ.28, 2012</a:t>
            </a:r>
            <a:endParaRPr lang="en-US"/>
          </a:p>
        </p:txBody>
      </p:sp>
      <p:sp>
        <p:nvSpPr>
          <p:cNvPr id="16387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1444DB4-0D96-43C9-94F0-749B947FD316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16389" name="Slide Number Placeholder 2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5B5396BE-C708-4CC4-8E56-E03B9388B1D7}" type="slidenum">
              <a:rPr lang="en-US" sz="1400"/>
              <a:pPr algn="r"/>
              <a:t>14</a:t>
            </a:fld>
            <a:endParaRPr lang="en-US" sz="1400"/>
          </a:p>
        </p:txBody>
      </p:sp>
      <p:sp>
        <p:nvSpPr>
          <p:cNvPr id="5" name="TextBox 4"/>
          <p:cNvSpPr txBox="1"/>
          <p:nvPr/>
        </p:nvSpPr>
        <p:spPr>
          <a:xfrm>
            <a:off x="1066800" y="304800"/>
            <a:ext cx="75438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hy-AM" sz="3600" b="1" dirty="0" smtClean="0">
                <a:solidFill>
                  <a:schemeClr val="accent6"/>
                </a:solidFill>
              </a:rPr>
              <a:t>Դոմենային անունների գրանցում</a:t>
            </a:r>
            <a:endParaRPr lang="en-US" sz="3600" b="1" dirty="0">
              <a:solidFill>
                <a:schemeClr val="accent6"/>
              </a:solidFill>
            </a:endParaRPr>
          </a:p>
        </p:txBody>
      </p:sp>
      <p:sp>
        <p:nvSpPr>
          <p:cNvPr id="16391" name="TextBox 5"/>
          <p:cNvSpPr txBox="1">
            <a:spLocks noChangeArrowheads="1"/>
          </p:cNvSpPr>
          <p:nvPr/>
        </p:nvSpPr>
        <p:spPr bwMode="auto">
          <a:xfrm>
            <a:off x="762000" y="1371600"/>
            <a:ext cx="7848600" cy="4801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-"/>
            </a:pPr>
            <a:r>
              <a:rPr lang="en-US" sz="2400" dirty="0"/>
              <a:t> </a:t>
            </a:r>
            <a:r>
              <a:rPr lang="en-US" sz="2400" dirty="0" smtClean="0"/>
              <a:t>AMNIC</a:t>
            </a:r>
            <a:r>
              <a:rPr lang="hy-AM" sz="2400" dirty="0" smtClean="0"/>
              <a:t>-ը </a:t>
            </a:r>
            <a:r>
              <a:rPr lang="en-US" sz="2400" dirty="0" smtClean="0"/>
              <a:t>AM </a:t>
            </a:r>
            <a:r>
              <a:rPr lang="hy-AM" sz="2400" dirty="0" smtClean="0"/>
              <a:t>զոնայի շտեմարանի</a:t>
            </a:r>
            <a:r>
              <a:rPr lang="en-US" sz="2400" dirty="0" smtClean="0"/>
              <a:t> </a:t>
            </a:r>
            <a:r>
              <a:rPr lang="hy-AM" sz="2400" dirty="0" smtClean="0"/>
              <a:t>կառավարիչն է եւ մենեջերը</a:t>
            </a:r>
            <a:endParaRPr lang="en-US" sz="2400" dirty="0"/>
          </a:p>
          <a:p>
            <a:pPr>
              <a:buFontTx/>
              <a:buChar char="-"/>
            </a:pPr>
            <a:r>
              <a:rPr lang="en-US" sz="2400" dirty="0"/>
              <a:t> </a:t>
            </a:r>
            <a:r>
              <a:rPr lang="hy-AM" sz="2400" dirty="0" smtClean="0"/>
              <a:t>Գրանցողնեին (</a:t>
            </a:r>
            <a:r>
              <a:rPr lang="en-US" sz="2400" dirty="0" smtClean="0"/>
              <a:t>Registrars</a:t>
            </a:r>
            <a:r>
              <a:rPr lang="hy-AM" sz="2400" dirty="0" smtClean="0"/>
              <a:t>)</a:t>
            </a:r>
            <a:r>
              <a:rPr lang="en-US" sz="2400" dirty="0" smtClean="0"/>
              <a:t> </a:t>
            </a:r>
            <a:r>
              <a:rPr lang="hy-AM" sz="2400" dirty="0" smtClean="0"/>
              <a:t>տրամադրվում է հատուկ ինտերֆեյս </a:t>
            </a:r>
            <a:r>
              <a:rPr lang="en-US" sz="2400" dirty="0" smtClean="0"/>
              <a:t>AM </a:t>
            </a:r>
            <a:r>
              <a:rPr lang="hy-AM" sz="2400" dirty="0" smtClean="0"/>
              <a:t>զոնայի իրնց մասի կառավարման համար</a:t>
            </a:r>
            <a:endParaRPr lang="en-US" sz="2400" dirty="0"/>
          </a:p>
          <a:p>
            <a:pPr>
              <a:buFontTx/>
              <a:buChar char="-"/>
            </a:pPr>
            <a:r>
              <a:rPr lang="en-US" sz="2400" dirty="0"/>
              <a:t> </a:t>
            </a:r>
            <a:r>
              <a:rPr lang="hy-AM" sz="2400" dirty="0" smtClean="0"/>
              <a:t>Ոչ</a:t>
            </a:r>
            <a:r>
              <a:rPr lang="en-US" sz="2400" dirty="0" smtClean="0"/>
              <a:t>-</a:t>
            </a:r>
            <a:r>
              <a:rPr lang="hy-AM" sz="2400" dirty="0" smtClean="0"/>
              <a:t>ռեզիդենտները կնքում են առցանց տիպի պայմանագիր</a:t>
            </a:r>
            <a:endParaRPr lang="en-US" sz="2400" dirty="0"/>
          </a:p>
          <a:p>
            <a:pPr>
              <a:buFontTx/>
              <a:buChar char="-"/>
            </a:pPr>
            <a:r>
              <a:rPr lang="en-US" sz="2400" dirty="0"/>
              <a:t> </a:t>
            </a:r>
            <a:r>
              <a:rPr lang="hy-AM" sz="2400" dirty="0" smtClean="0"/>
              <a:t>Ռեզիդենտները</a:t>
            </a:r>
            <a:r>
              <a:rPr lang="en-US" sz="2400" dirty="0" smtClean="0"/>
              <a:t> </a:t>
            </a:r>
            <a:r>
              <a:rPr lang="hy-AM" sz="2400" dirty="0" smtClean="0"/>
              <a:t>կնքում են թղթային պայմանագիր, որ լռացված է առցանց մասով- որտեղ նշված է ՀՀ որենքը դոմենային անունների վերաբերյալ և գրանցորդի համաձայնությունը ենթարկվել </a:t>
            </a:r>
            <a:r>
              <a:rPr lang="en-US" sz="2400" dirty="0" smtClean="0"/>
              <a:t>WIPO</a:t>
            </a:r>
            <a:r>
              <a:rPr lang="hy-AM" sz="2400" dirty="0" smtClean="0"/>
              <a:t>-ի արբիտրաժի տառաձայնություննըրի ժամանակ:</a:t>
            </a:r>
            <a:r>
              <a:rPr lang="en-US" sz="2400" dirty="0" smtClean="0"/>
              <a:t> </a:t>
            </a:r>
            <a:endParaRPr lang="en-US" sz="2400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5"/>
          <p:cNvSpPr>
            <a:spLocks noGrp="1" noChangeArrowheads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hy-AM" smtClean="0"/>
              <a:t>ԻՀ ՀԿ-ի տարեկան ժողով, Երեւան, Դեկտ.28, 2012</a:t>
            </a:r>
            <a:endParaRPr lang="en-US"/>
          </a:p>
        </p:txBody>
      </p:sp>
      <p:sp>
        <p:nvSpPr>
          <p:cNvPr id="17411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B5C5743-C1D3-42DC-96C4-DD0E8668CC62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17413" name="Slide Number Placeholder 5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74D31584-4BC0-411E-9008-BECF99FED39F}" type="slidenum">
              <a:rPr lang="en-US" sz="1400"/>
              <a:pPr algn="r"/>
              <a:t>15</a:t>
            </a:fld>
            <a:endParaRPr lang="en-US" sz="1400"/>
          </a:p>
        </p:txBody>
      </p:sp>
      <p:sp>
        <p:nvSpPr>
          <p:cNvPr id="5" name="Oval 4"/>
          <p:cNvSpPr/>
          <p:nvPr/>
        </p:nvSpPr>
        <p:spPr>
          <a:xfrm>
            <a:off x="1219200" y="2133600"/>
            <a:ext cx="1752600" cy="1676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hy-AM" sz="2000" dirty="0" smtClean="0">
                <a:solidFill>
                  <a:schemeClr val="tx1"/>
                </a:solidFill>
              </a:rPr>
              <a:t>ԻՀ ՀԿ (</a:t>
            </a:r>
            <a:r>
              <a:rPr lang="en-US" sz="2000" dirty="0" smtClean="0">
                <a:solidFill>
                  <a:schemeClr val="tx1"/>
                </a:solidFill>
              </a:rPr>
              <a:t>ISOC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sz="2000" dirty="0" smtClean="0">
                <a:solidFill>
                  <a:schemeClr val="tx1"/>
                </a:solidFill>
              </a:rPr>
              <a:t>AM</a:t>
            </a:r>
            <a:r>
              <a:rPr lang="hy-AM" sz="2000" dirty="0" smtClean="0">
                <a:solidFill>
                  <a:schemeClr val="tx1"/>
                </a:solidFill>
              </a:rPr>
              <a:t>)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3581400" y="2133600"/>
            <a:ext cx="1752600" cy="1676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dirty="0">
                <a:solidFill>
                  <a:schemeClr val="tx1"/>
                </a:solidFill>
              </a:rPr>
              <a:t>ITC (AMNIC)</a:t>
            </a:r>
          </a:p>
        </p:txBody>
      </p:sp>
      <p:sp>
        <p:nvSpPr>
          <p:cNvPr id="8" name="Oval 7"/>
          <p:cNvSpPr/>
          <p:nvPr/>
        </p:nvSpPr>
        <p:spPr>
          <a:xfrm>
            <a:off x="6553200" y="1143000"/>
            <a:ext cx="381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6553200" y="1676400"/>
            <a:ext cx="381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6553200" y="2209800"/>
            <a:ext cx="381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6705600" y="4800600"/>
            <a:ext cx="381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5" name="Straight Arrow Connector 14"/>
          <p:cNvCxnSpPr>
            <a:stCxn id="5" idx="6"/>
            <a:endCxn id="6" idx="2"/>
          </p:cNvCxnSpPr>
          <p:nvPr/>
        </p:nvCxnSpPr>
        <p:spPr>
          <a:xfrm>
            <a:off x="2971800" y="2971800"/>
            <a:ext cx="60960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endCxn id="11" idx="1"/>
          </p:cNvCxnSpPr>
          <p:nvPr/>
        </p:nvCxnSpPr>
        <p:spPr>
          <a:xfrm>
            <a:off x="5105400" y="3505200"/>
            <a:ext cx="1655763" cy="1350963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6" idx="7"/>
          </p:cNvCxnSpPr>
          <p:nvPr/>
        </p:nvCxnSpPr>
        <p:spPr>
          <a:xfrm rot="5400000" flipH="1" flipV="1">
            <a:off x="5349081" y="1175544"/>
            <a:ext cx="931863" cy="1476375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endCxn id="9" idx="2"/>
          </p:cNvCxnSpPr>
          <p:nvPr/>
        </p:nvCxnSpPr>
        <p:spPr>
          <a:xfrm flipV="1">
            <a:off x="5181600" y="1866900"/>
            <a:ext cx="1371600" cy="7239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V="1">
            <a:off x="5257800" y="2438400"/>
            <a:ext cx="1295400" cy="3048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7425" name="TextBox 30"/>
          <p:cNvSpPr txBox="1">
            <a:spLocks noChangeArrowheads="1"/>
          </p:cNvSpPr>
          <p:nvPr/>
        </p:nvSpPr>
        <p:spPr bwMode="auto">
          <a:xfrm>
            <a:off x="5715000" y="228600"/>
            <a:ext cx="23622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hy-AM" sz="2400" dirty="0" smtClean="0"/>
              <a:t>Գրանցողներ </a:t>
            </a:r>
            <a:r>
              <a:rPr lang="hy-AM" sz="2000" dirty="0" smtClean="0"/>
              <a:t>(</a:t>
            </a:r>
            <a:r>
              <a:rPr lang="en-US" sz="2000" dirty="0" smtClean="0"/>
              <a:t>Registrars</a:t>
            </a:r>
            <a:r>
              <a:rPr lang="hy-AM" sz="2000" dirty="0" smtClean="0"/>
              <a:t>)</a:t>
            </a:r>
            <a:endParaRPr lang="en-US" sz="2000" dirty="0"/>
          </a:p>
        </p:txBody>
      </p:sp>
      <p:sp>
        <p:nvSpPr>
          <p:cNvPr id="17426" name="TextBox 32"/>
          <p:cNvSpPr txBox="1">
            <a:spLocks noChangeArrowheads="1"/>
          </p:cNvSpPr>
          <p:nvPr/>
        </p:nvSpPr>
        <p:spPr bwMode="auto">
          <a:xfrm>
            <a:off x="685800" y="1447800"/>
            <a:ext cx="2286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/>
            <a:r>
              <a:rPr lang="hy-AM" sz="2800" dirty="0" smtClean="0"/>
              <a:t>Մենեջեր</a:t>
            </a:r>
            <a:endParaRPr lang="en-US" sz="2800" dirty="0"/>
          </a:p>
        </p:txBody>
      </p:sp>
      <p:sp>
        <p:nvSpPr>
          <p:cNvPr id="17427" name="TextBox 33"/>
          <p:cNvSpPr txBox="1">
            <a:spLocks noChangeArrowheads="1"/>
          </p:cNvSpPr>
          <p:nvPr/>
        </p:nvSpPr>
        <p:spPr bwMode="auto">
          <a:xfrm>
            <a:off x="3505200" y="1447800"/>
            <a:ext cx="1752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hy-AM" sz="2800" dirty="0" smtClean="0"/>
              <a:t>Ռեգիստր</a:t>
            </a:r>
            <a:endParaRPr lang="en-US" sz="2800" dirty="0"/>
          </a:p>
        </p:txBody>
      </p:sp>
      <p:sp>
        <p:nvSpPr>
          <p:cNvPr id="17428" name="Text Placeholder 35"/>
          <p:cNvSpPr>
            <a:spLocks noGrp="1"/>
          </p:cNvSpPr>
          <p:nvPr>
            <p:ph type="body" idx="1"/>
          </p:nvPr>
        </p:nvSpPr>
        <p:spPr>
          <a:xfrm>
            <a:off x="457200" y="609600"/>
            <a:ext cx="2286000" cy="646331"/>
          </a:xfrm>
        </p:spPr>
        <p:txBody>
          <a:bodyPr wrap="square">
            <a:spAutoFit/>
          </a:bodyPr>
          <a:lstStyle/>
          <a:p>
            <a:pPr eaLnBrk="1" hangingPunct="1">
              <a:buFontTx/>
              <a:buNone/>
            </a:pPr>
            <a:r>
              <a:rPr lang="en-US" sz="3600" dirty="0" smtClean="0"/>
              <a:t>AM </a:t>
            </a:r>
            <a:r>
              <a:rPr lang="hy-AM" sz="3600" dirty="0" smtClean="0"/>
              <a:t>դոմեն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hy-AM" smtClean="0"/>
              <a:t>ԻՀ ՀԿ-ի տարեկան ժողով, Երեւան, Դեկտ.28, 2012</a:t>
            </a:r>
            <a:endParaRPr lang="en-US"/>
          </a:p>
        </p:txBody>
      </p:sp>
      <p:sp>
        <p:nvSpPr>
          <p:cNvPr id="18435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657FB2D-B86C-4F4A-AA15-0DCEA7D0A603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18436" name="Rectangle 2"/>
          <p:cNvSpPr>
            <a:spLocks noGrp="1" noChangeArrowheads="1"/>
          </p:cNvSpPr>
          <p:nvPr>
            <p:ph type="title"/>
          </p:nvPr>
        </p:nvSpPr>
        <p:spPr>
          <a:xfrm>
            <a:off x="2057400" y="274638"/>
            <a:ext cx="5791200" cy="411162"/>
          </a:xfrm>
        </p:spPr>
        <p:txBody>
          <a:bodyPr/>
          <a:lstStyle/>
          <a:p>
            <a:r>
              <a:rPr lang="hy-AM" sz="2800" b="1" dirty="0" smtClean="0"/>
              <a:t>Գրանցողներ </a:t>
            </a:r>
            <a:r>
              <a:rPr lang="hy-AM" sz="2400" b="1" dirty="0" smtClean="0"/>
              <a:t>(</a:t>
            </a:r>
            <a:r>
              <a:rPr lang="en-US" sz="2400" b="1" dirty="0" smtClean="0"/>
              <a:t>Registrars</a:t>
            </a:r>
            <a:r>
              <a:rPr lang="hy-AM" sz="2400" b="1" dirty="0" smtClean="0"/>
              <a:t>)</a:t>
            </a:r>
            <a:endParaRPr lang="ru-RU" sz="2400" b="1" dirty="0" smtClean="0"/>
          </a:p>
        </p:txBody>
      </p:sp>
      <p:sp>
        <p:nvSpPr>
          <p:cNvPr id="1843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14400"/>
            <a:ext cx="8229600" cy="5211763"/>
          </a:xfrm>
        </p:spPr>
        <p:txBody>
          <a:bodyPr/>
          <a:lstStyle/>
          <a:p>
            <a:pPr>
              <a:buFontTx/>
              <a:buNone/>
            </a:pPr>
            <a:r>
              <a:rPr lang="ru-RU" sz="2000" dirty="0" smtClean="0"/>
              <a:t>AATVC CJSC</a:t>
            </a:r>
            <a:endParaRPr lang="en-US" sz="2000" dirty="0" smtClean="0"/>
          </a:p>
          <a:p>
            <a:pPr>
              <a:buFontTx/>
              <a:buNone/>
            </a:pPr>
            <a:r>
              <a:rPr lang="ru-RU" sz="2000" dirty="0" smtClean="0"/>
              <a:t>ABCDomain LLC (formerly ARMINCO Ltd)</a:t>
            </a:r>
            <a:endParaRPr lang="en-US" sz="2000" dirty="0" smtClean="0"/>
          </a:p>
          <a:p>
            <a:pPr>
              <a:buFontTx/>
              <a:buNone/>
            </a:pPr>
            <a:r>
              <a:rPr lang="ru-RU" sz="2000" dirty="0" smtClean="0"/>
              <a:t>ARANEA LLC</a:t>
            </a:r>
            <a:endParaRPr lang="en-US" sz="2000" dirty="0" smtClean="0"/>
          </a:p>
          <a:p>
            <a:pPr>
              <a:buFontTx/>
              <a:buNone/>
            </a:pPr>
            <a:r>
              <a:rPr lang="ru-RU" sz="2000" dirty="0" smtClean="0"/>
              <a:t>Armenian Datacom Company CJSC</a:t>
            </a:r>
            <a:endParaRPr lang="en-US" sz="2000" dirty="0" smtClean="0"/>
          </a:p>
          <a:p>
            <a:pPr>
              <a:buFontTx/>
              <a:buNone/>
            </a:pPr>
            <a:r>
              <a:rPr lang="ru-RU" sz="2000" dirty="0" smtClean="0"/>
              <a:t>Arminco-NK LLC</a:t>
            </a:r>
            <a:endParaRPr lang="en-US" sz="2000" dirty="0" smtClean="0"/>
          </a:p>
          <a:p>
            <a:pPr>
              <a:buFontTx/>
              <a:buNone/>
            </a:pPr>
            <a:r>
              <a:rPr lang="ru-RU" sz="2000" dirty="0" smtClean="0"/>
              <a:t>Dolphin Ltd</a:t>
            </a:r>
            <a:endParaRPr lang="en-US" sz="2000" dirty="0" smtClean="0"/>
          </a:p>
          <a:p>
            <a:pPr>
              <a:buFontTx/>
              <a:buNone/>
            </a:pPr>
            <a:r>
              <a:rPr lang="ru-RU" sz="2000" dirty="0" smtClean="0"/>
              <a:t>GlobalAR LLC</a:t>
            </a:r>
            <a:endParaRPr lang="en-US" sz="2000" dirty="0" smtClean="0"/>
          </a:p>
          <a:p>
            <a:pPr>
              <a:buFontTx/>
              <a:buNone/>
            </a:pPr>
            <a:r>
              <a:rPr lang="ru-RU" sz="2000" dirty="0" smtClean="0"/>
              <a:t>iCON Communications CJSC</a:t>
            </a:r>
            <a:endParaRPr lang="en-US" sz="2000" dirty="0" smtClean="0"/>
          </a:p>
          <a:p>
            <a:pPr>
              <a:buFontTx/>
              <a:buNone/>
            </a:pPr>
            <a:r>
              <a:rPr lang="ru-RU" sz="2000" dirty="0" smtClean="0"/>
              <a:t>K-Telecom CJSC (VivaCell-MTS)</a:t>
            </a:r>
            <a:endParaRPr lang="en-US" sz="2000" dirty="0" smtClean="0"/>
          </a:p>
          <a:p>
            <a:pPr>
              <a:buFontTx/>
              <a:buNone/>
            </a:pPr>
            <a:r>
              <a:rPr lang="ru-RU" sz="2000" dirty="0" smtClean="0"/>
              <a:t>Mastercomp LLC</a:t>
            </a:r>
            <a:endParaRPr lang="en-US" sz="2000" dirty="0" smtClean="0"/>
          </a:p>
          <a:p>
            <a:pPr>
              <a:buFontTx/>
              <a:buNone/>
            </a:pPr>
            <a:r>
              <a:rPr lang="ru-RU" sz="2000" dirty="0" smtClean="0"/>
              <a:t>NETSYS JV LLC</a:t>
            </a:r>
            <a:endParaRPr lang="en-US" sz="2000" dirty="0" smtClean="0"/>
          </a:p>
          <a:p>
            <a:pPr>
              <a:buFontTx/>
              <a:buNone/>
            </a:pPr>
            <a:r>
              <a:rPr lang="ru-RU" sz="2000" dirty="0" smtClean="0"/>
              <a:t>ShTE LtdUcom LLC</a:t>
            </a:r>
            <a:endParaRPr lang="en-US" sz="2000" dirty="0" smtClean="0"/>
          </a:p>
          <a:p>
            <a:pPr>
              <a:buFontTx/>
              <a:buNone/>
            </a:pPr>
            <a:r>
              <a:rPr lang="ru-RU" sz="2000" dirty="0" smtClean="0"/>
              <a:t>WEB Ltd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5"/>
          <p:cNvSpPr>
            <a:spLocks noGrp="1" noChangeArrowheads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hy-AM" smtClean="0"/>
              <a:t>ԻՀ ՀԿ-ի տարեկան ժողով, Երեւան, Դեկտ.28, 2012</a:t>
            </a:r>
            <a:endParaRPr lang="en-US"/>
          </a:p>
        </p:txBody>
      </p:sp>
      <p:sp>
        <p:nvSpPr>
          <p:cNvPr id="19459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B6F2265-AE02-4B55-A6A1-FBBCE21C003F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19461" name="Slide Number Placeholder 2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07370B6E-F655-45CE-804E-9AC860B5C45C}" type="slidenum">
              <a:rPr lang="en-US" sz="1400"/>
              <a:pPr algn="r"/>
              <a:t>17</a:t>
            </a:fld>
            <a:endParaRPr lang="en-US" sz="1400"/>
          </a:p>
        </p:txBody>
      </p:sp>
      <p:sp>
        <p:nvSpPr>
          <p:cNvPr id="4" name="TextBox 3"/>
          <p:cNvSpPr txBox="1"/>
          <p:nvPr/>
        </p:nvSpPr>
        <p:spPr>
          <a:xfrm>
            <a:off x="762000" y="228600"/>
            <a:ext cx="8001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hy-AM" sz="3600" b="1" dirty="0" smtClean="0">
                <a:solidFill>
                  <a:schemeClr val="accent6"/>
                </a:solidFill>
              </a:rPr>
              <a:t>Վճարումներից ազատված դոմըններ</a:t>
            </a:r>
            <a:endParaRPr lang="en-US" sz="3600" b="1" dirty="0">
              <a:solidFill>
                <a:schemeClr val="accent6"/>
              </a:solidFill>
            </a:endParaRPr>
          </a:p>
        </p:txBody>
      </p:sp>
      <p:sp>
        <p:nvSpPr>
          <p:cNvPr id="19463" name="TextBox 4"/>
          <p:cNvSpPr txBox="1">
            <a:spLocks noChangeArrowheads="1"/>
          </p:cNvSpPr>
          <p:nvPr/>
        </p:nvSpPr>
        <p:spPr bwMode="auto">
          <a:xfrm>
            <a:off x="685800" y="1371600"/>
            <a:ext cx="8001000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Char char="•"/>
            </a:pPr>
            <a:r>
              <a:rPr lang="en-US" sz="2800" dirty="0"/>
              <a:t>   </a:t>
            </a:r>
            <a:r>
              <a:rPr lang="hy-AM" sz="2800" dirty="0" smtClean="0"/>
              <a:t>Կառավարության, նախարարությունների, քաղաքապետարանների, նախագահի գրասենյակի, ուրիշ պետական մարմինների և ԻՀ ՀԿ-ի դոմենները անվճար են և գտնվում են </a:t>
            </a:r>
            <a:r>
              <a:rPr lang="en-US" sz="2800" dirty="0" smtClean="0"/>
              <a:t>AMNIC</a:t>
            </a:r>
            <a:r>
              <a:rPr lang="hy-AM" sz="2800" dirty="0" smtClean="0"/>
              <a:t>-ի հատուկ շտեմարանում</a:t>
            </a:r>
            <a:endParaRPr lang="en-US" sz="2800" dirty="0"/>
          </a:p>
          <a:p>
            <a:pPr>
              <a:buFont typeface="Arial" charset="0"/>
              <a:buChar char="•"/>
            </a:pPr>
            <a:r>
              <a:rPr lang="en-US" sz="2800" dirty="0"/>
              <a:t>   </a:t>
            </a:r>
            <a:r>
              <a:rPr lang="hy-AM" sz="2800" dirty="0" smtClean="0"/>
              <a:t>Հասարակական և բարեգործական կազմակերպությունների դոմենները եւս ներգրավվում են այդ շտեմարանում նամակը ներկայացնելուց և ԻՀ ՀԿ-ի վարչության համաձայնությունից հետո:</a:t>
            </a:r>
            <a:endParaRPr lang="en-US" sz="2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5"/>
          <p:cNvSpPr>
            <a:spLocks noGrp="1" noChangeArrowheads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hy-AM" smtClean="0"/>
              <a:t>ԻՀ ՀԿ-ի տարեկան ժողով, Երեւան, Դեկտ.28, 2012</a:t>
            </a:r>
            <a:endParaRPr lang="en-US"/>
          </a:p>
        </p:txBody>
      </p:sp>
      <p:sp>
        <p:nvSpPr>
          <p:cNvPr id="20483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5C99189-14B9-48B8-86F4-7C7782AE8246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20485" name="Slide Number Placeholder 5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053A30CD-FA0C-4AD9-9D29-30BC6AFAF4DC}" type="slidenum">
              <a:rPr lang="en-US" sz="1400"/>
              <a:pPr algn="r"/>
              <a:t>18</a:t>
            </a:fld>
            <a:endParaRPr lang="en-US" sz="1400"/>
          </a:p>
        </p:txBody>
      </p:sp>
      <p:sp>
        <p:nvSpPr>
          <p:cNvPr id="2048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990600"/>
            <a:ext cx="8382000" cy="4906963"/>
          </a:xfrm>
        </p:spPr>
        <p:txBody>
          <a:bodyPr/>
          <a:lstStyle/>
          <a:p>
            <a:pPr eaLnBrk="1" hangingPunct="1"/>
            <a:r>
              <a:rPr lang="en-US" sz="2800" i="1" dirty="0" smtClean="0">
                <a:solidFill>
                  <a:srgbClr val="000099"/>
                </a:solidFill>
              </a:rPr>
              <a:t>AMNIC</a:t>
            </a:r>
            <a:r>
              <a:rPr lang="hy-AM" sz="2800" i="1" dirty="0" smtClean="0">
                <a:solidFill>
                  <a:srgbClr val="000099"/>
                </a:solidFill>
              </a:rPr>
              <a:t>-ի դոմենային անունների քաղաքականություն. </a:t>
            </a:r>
            <a:br>
              <a:rPr lang="hy-AM" sz="2800" i="1" dirty="0" smtClean="0">
                <a:solidFill>
                  <a:srgbClr val="000099"/>
                </a:solidFill>
              </a:rPr>
            </a:br>
            <a:r>
              <a:rPr lang="en-US" sz="2800" i="1" dirty="0" smtClean="0">
                <a:solidFill>
                  <a:srgbClr val="000099"/>
                </a:solidFill>
              </a:rPr>
              <a:t>- </a:t>
            </a:r>
            <a:r>
              <a:rPr lang="hy-AM" sz="2800" i="1" dirty="0" smtClean="0">
                <a:solidFill>
                  <a:srgbClr val="000099"/>
                </a:solidFill>
              </a:rPr>
              <a:t>բոլոր դոմենային անուններըբաց են գրանցման համար</a:t>
            </a:r>
            <a:r>
              <a:rPr lang="en-US" sz="2800" i="1" dirty="0" smtClean="0">
                <a:solidFill>
                  <a:srgbClr val="000099"/>
                </a:solidFill>
              </a:rPr>
              <a:t/>
            </a:r>
            <a:br>
              <a:rPr lang="en-US" sz="2800" i="1" dirty="0" smtClean="0">
                <a:solidFill>
                  <a:srgbClr val="000099"/>
                </a:solidFill>
              </a:rPr>
            </a:br>
            <a:r>
              <a:rPr lang="en-US" sz="2800" i="1" dirty="0" smtClean="0">
                <a:solidFill>
                  <a:srgbClr val="000099"/>
                </a:solidFill>
              </a:rPr>
              <a:t>- </a:t>
            </a:r>
            <a:r>
              <a:rPr lang="hy-AM" sz="2800" i="1" dirty="0" smtClean="0">
                <a:solidFill>
                  <a:srgbClr val="000099"/>
                </a:solidFill>
              </a:rPr>
              <a:t>ապրանքաին նշանների դոմենները չեն պաշտպանվում</a:t>
            </a:r>
          </a:p>
          <a:p>
            <a:pPr eaLnBrk="1" hangingPunct="1">
              <a:buNone/>
            </a:pPr>
            <a:r>
              <a:rPr lang="en-US" sz="2800" i="1" dirty="0" smtClean="0">
                <a:solidFill>
                  <a:srgbClr val="000099"/>
                </a:solidFill>
              </a:rPr>
              <a:t> </a:t>
            </a:r>
            <a:r>
              <a:rPr lang="hy-AM" sz="2800" i="1" dirty="0" smtClean="0">
                <a:solidFill>
                  <a:srgbClr val="000099"/>
                </a:solidFill>
              </a:rPr>
              <a:t/>
            </a:r>
            <a:br>
              <a:rPr lang="hy-AM" sz="2800" i="1" dirty="0" smtClean="0">
                <a:solidFill>
                  <a:srgbClr val="000099"/>
                </a:solidFill>
              </a:rPr>
            </a:br>
            <a:r>
              <a:rPr lang="hy-AM" sz="2800" i="1" dirty="0" smtClean="0">
                <a:solidFill>
                  <a:srgbClr val="000099"/>
                </a:solidFill>
              </a:rPr>
              <a:t>Դոմենների քանակը ըստ բնակչության </a:t>
            </a:r>
            <a:r>
              <a:rPr lang="en-US" sz="2800" i="1" dirty="0" smtClean="0">
                <a:solidFill>
                  <a:srgbClr val="000099"/>
                </a:solidFill>
              </a:rPr>
              <a:t>1000 </a:t>
            </a:r>
            <a:r>
              <a:rPr lang="hy-AM" sz="2800" i="1" dirty="0" smtClean="0">
                <a:solidFill>
                  <a:srgbClr val="000099"/>
                </a:solidFill>
              </a:rPr>
              <a:t>հոգու -</a:t>
            </a:r>
            <a:r>
              <a:rPr lang="en-US" sz="2800" i="1" dirty="0" smtClean="0">
                <a:solidFill>
                  <a:srgbClr val="000099"/>
                </a:solidFill>
              </a:rPr>
              <a:t> </a:t>
            </a:r>
            <a:r>
              <a:rPr lang="hy-AM" sz="2800" i="1" dirty="0" smtClean="0">
                <a:solidFill>
                  <a:srgbClr val="000099"/>
                </a:solidFill>
              </a:rPr>
              <a:t>7</a:t>
            </a:r>
            <a:r>
              <a:rPr lang="en-US" sz="2800" i="1" dirty="0" smtClean="0">
                <a:solidFill>
                  <a:srgbClr val="000099"/>
                </a:solidFill>
              </a:rPr>
              <a:t>.3</a:t>
            </a:r>
            <a:r>
              <a:rPr lang="hy-AM" sz="2800" i="1" dirty="0" smtClean="0">
                <a:solidFill>
                  <a:srgbClr val="000099"/>
                </a:solidFill>
              </a:rPr>
              <a:t> (Եվրոպական միջինը -</a:t>
            </a:r>
            <a:r>
              <a:rPr lang="en-US" sz="2800" i="1" dirty="0" smtClean="0">
                <a:solidFill>
                  <a:srgbClr val="000099"/>
                </a:solidFill>
              </a:rPr>
              <a:t> 45</a:t>
            </a:r>
            <a:r>
              <a:rPr lang="hy-AM" sz="2800" i="1" dirty="0" smtClean="0">
                <a:solidFill>
                  <a:srgbClr val="000099"/>
                </a:solidFill>
              </a:rPr>
              <a:t>)</a:t>
            </a:r>
            <a:r>
              <a:rPr lang="en-US" sz="2800" i="1" dirty="0" smtClean="0">
                <a:solidFill>
                  <a:srgbClr val="000099"/>
                </a:solidFill>
              </a:rPr>
              <a:t> </a:t>
            </a:r>
            <a:endParaRPr lang="hy-AM" sz="2800" i="1" dirty="0" smtClean="0">
              <a:solidFill>
                <a:srgbClr val="000099"/>
              </a:solidFill>
            </a:endParaRPr>
          </a:p>
          <a:p>
            <a:pPr eaLnBrk="1" hangingPunct="1"/>
            <a:r>
              <a:rPr lang="hy-AM" sz="2800" i="1" dirty="0" smtClean="0">
                <a:solidFill>
                  <a:srgbClr val="000099"/>
                </a:solidFill>
              </a:rPr>
              <a:t>Չեն շարունակվում</a:t>
            </a:r>
            <a:r>
              <a:rPr lang="ru-RU" sz="2800" i="1" dirty="0" smtClean="0">
                <a:solidFill>
                  <a:srgbClr val="000099"/>
                </a:solidFill>
              </a:rPr>
              <a:t> (</a:t>
            </a:r>
            <a:r>
              <a:rPr lang="hy-AM" sz="2800" i="1" dirty="0" smtClean="0">
                <a:solidFill>
                  <a:srgbClr val="000099"/>
                </a:solidFill>
              </a:rPr>
              <a:t>ջնջվում</a:t>
            </a:r>
            <a:r>
              <a:rPr lang="ru-RU" sz="2800" i="1" dirty="0" smtClean="0">
                <a:solidFill>
                  <a:srgbClr val="000099"/>
                </a:solidFill>
              </a:rPr>
              <a:t>) </a:t>
            </a:r>
            <a:r>
              <a:rPr lang="hy-AM" sz="2800" i="1" dirty="0" smtClean="0">
                <a:solidFill>
                  <a:srgbClr val="000099"/>
                </a:solidFill>
              </a:rPr>
              <a:t>- </a:t>
            </a:r>
            <a:r>
              <a:rPr lang="ru-RU" sz="2800" i="1" dirty="0" smtClean="0">
                <a:solidFill>
                  <a:srgbClr val="000099"/>
                </a:solidFill>
              </a:rPr>
              <a:t>12.8%</a:t>
            </a:r>
            <a:r>
              <a:rPr lang="ru-RU" sz="2800" dirty="0" smtClean="0">
                <a:solidFill>
                  <a:srgbClr val="000099"/>
                </a:solidFill>
              </a:rPr>
              <a:t> </a:t>
            </a:r>
            <a:r>
              <a:rPr lang="en-US" sz="2800" i="1" dirty="0" smtClean="0">
                <a:solidFill>
                  <a:srgbClr val="000099"/>
                </a:solidFill>
              </a:rPr>
              <a:t/>
            </a:r>
            <a:br>
              <a:rPr lang="en-US" sz="2800" i="1" dirty="0" smtClean="0">
                <a:solidFill>
                  <a:srgbClr val="000099"/>
                </a:solidFill>
              </a:rPr>
            </a:br>
            <a:r>
              <a:rPr lang="en-US" sz="2800" i="1" dirty="0" smtClean="0">
                <a:solidFill>
                  <a:srgbClr val="000099"/>
                </a:solidFill>
              </a:rPr>
              <a:t/>
            </a:r>
            <a:br>
              <a:rPr lang="en-US" sz="2800" i="1" dirty="0" smtClean="0">
                <a:solidFill>
                  <a:srgbClr val="000099"/>
                </a:solidFill>
              </a:rPr>
            </a:br>
            <a:endParaRPr lang="ru-RU" sz="2800" i="1" dirty="0" smtClean="0">
              <a:solidFill>
                <a:srgbClr val="000099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5"/>
          <p:cNvSpPr>
            <a:spLocks noGrp="1" noChangeArrowheads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hy-AM" smtClean="0"/>
              <a:t>ԻՀ ՀԿ-ի տարեկան ժողով, Երեւան, Դեկտ.28, 2012</a:t>
            </a:r>
            <a:endParaRPr lang="en-US"/>
          </a:p>
        </p:txBody>
      </p:sp>
      <p:sp>
        <p:nvSpPr>
          <p:cNvPr id="21507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F15FE96-D773-4ADE-9603-9BB54239FB0F}" type="slidenum">
              <a:rPr lang="en-US" smtClean="0"/>
              <a:pPr/>
              <a:t>19</a:t>
            </a:fld>
            <a:endParaRPr lang="en-US" smtClean="0"/>
          </a:p>
        </p:txBody>
      </p:sp>
      <p:sp>
        <p:nvSpPr>
          <p:cNvPr id="2150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y-AM" dirty="0" smtClean="0">
                <a:solidFill>
                  <a:srgbClr val="002060"/>
                </a:solidFill>
              </a:rPr>
              <a:t>Սեւ ցուցակ</a:t>
            </a:r>
            <a:endParaRPr lang="en-US" dirty="0" smtClean="0">
              <a:solidFill>
                <a:srgbClr val="002060"/>
              </a:solidFill>
            </a:endParaRPr>
          </a:p>
        </p:txBody>
      </p:sp>
      <p:sp>
        <p:nvSpPr>
          <p:cNvPr id="21510" name="Slide Number Placeholder 4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B28BA909-B269-42BD-A646-0FBD84AF042D}" type="slidenum">
              <a:rPr lang="en-US" sz="1400"/>
              <a:pPr algn="r"/>
              <a:t>19</a:t>
            </a:fld>
            <a:endParaRPr lang="en-US" sz="1400"/>
          </a:p>
        </p:txBody>
      </p:sp>
      <p:sp>
        <p:nvSpPr>
          <p:cNvPr id="21511" name="TextBox 5"/>
          <p:cNvSpPr txBox="1">
            <a:spLocks noChangeArrowheads="1"/>
          </p:cNvSpPr>
          <p:nvPr/>
        </p:nvSpPr>
        <p:spPr bwMode="auto">
          <a:xfrm>
            <a:off x="838200" y="1752600"/>
            <a:ext cx="74676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y-AM" sz="2400" dirty="0" smtClean="0"/>
              <a:t>Կառավարական մարմինների խնդրանքով և ԻՀ ՀԿ-իի վարչության որոշումով ստեղծվել է դոմենային անունների սեւ ցուցակ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/>
          <p:cNvSpPr>
            <a:spLocks noGrp="1" noChangeArrowheads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hy-AM" smtClean="0"/>
              <a:t>ԻՀ ՀԿ-ի տարեկան ժողով, Երեւան, Դեկտ.28, 2012</a:t>
            </a:r>
            <a:endParaRPr lang="en-US"/>
          </a:p>
        </p:txBody>
      </p:sp>
      <p:sp>
        <p:nvSpPr>
          <p:cNvPr id="4099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2CD3B1A-365C-4105-BE8C-8DB49EB7A1DE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4101" name="Slide Number Placeholder 5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FAE11A27-10A6-4C6B-8F3E-7B096CF676BD}" type="slidenum">
              <a:rPr lang="en-US" sz="1400"/>
              <a:pPr algn="r"/>
              <a:t>2</a:t>
            </a:fld>
            <a:endParaRPr lang="en-US" sz="1400"/>
          </a:p>
        </p:txBody>
      </p:sp>
      <p:sp>
        <p:nvSpPr>
          <p:cNvPr id="410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229600" cy="4419600"/>
          </a:xfrm>
        </p:spPr>
        <p:txBody>
          <a:bodyPr/>
          <a:lstStyle/>
          <a:p>
            <a:pPr lvl="1" eaLnBrk="1" hangingPunct="1">
              <a:buFontTx/>
              <a:buNone/>
            </a:pPr>
            <a:r>
              <a:rPr lang="hy-AM" sz="3200" b="1" dirty="0" smtClean="0">
                <a:solidFill>
                  <a:schemeClr val="accent2"/>
                </a:solidFill>
              </a:rPr>
              <a:t>Ինտերնետ Հանրություն ՀԿ-ն </a:t>
            </a:r>
            <a:r>
              <a:rPr lang="en-US" sz="3200" b="1" dirty="0" smtClean="0">
                <a:solidFill>
                  <a:schemeClr val="accent2"/>
                </a:solidFill>
              </a:rPr>
              <a:t>(ISOC AM)</a:t>
            </a:r>
          </a:p>
          <a:p>
            <a:pPr lvl="1" eaLnBrk="1" hangingPunct="1">
              <a:buFontTx/>
              <a:buNone/>
            </a:pPr>
            <a:r>
              <a:rPr lang="en-US" sz="3200" b="1" dirty="0" smtClean="0">
                <a:solidFill>
                  <a:schemeClr val="accent2"/>
                </a:solidFill>
              </a:rPr>
              <a:t>is AM </a:t>
            </a:r>
            <a:r>
              <a:rPr lang="hy-AM" sz="3200" b="1" dirty="0" smtClean="0">
                <a:solidFill>
                  <a:schemeClr val="accent2"/>
                </a:solidFill>
              </a:rPr>
              <a:t>մենեջեր</a:t>
            </a:r>
            <a:r>
              <a:rPr lang="en-US" sz="3200" b="1" dirty="0" smtClean="0">
                <a:solidFill>
                  <a:schemeClr val="accent2"/>
                </a:solidFill>
              </a:rPr>
              <a:t>, ISOC Chapter, </a:t>
            </a:r>
            <a:r>
              <a:rPr lang="en-US" sz="3200" b="1" dirty="0" err="1" smtClean="0">
                <a:solidFill>
                  <a:schemeClr val="accent2"/>
                </a:solidFill>
              </a:rPr>
              <a:t>ccNSO</a:t>
            </a:r>
            <a:r>
              <a:rPr lang="hy-AM" sz="3200" b="1" dirty="0" smtClean="0">
                <a:solidFill>
                  <a:schemeClr val="accent2"/>
                </a:solidFill>
              </a:rPr>
              <a:t>-ի</a:t>
            </a:r>
            <a:r>
              <a:rPr lang="en-US" sz="3200" b="1" dirty="0" smtClean="0">
                <a:solidFill>
                  <a:schemeClr val="accent2"/>
                </a:solidFill>
              </a:rPr>
              <a:t>, CENTR</a:t>
            </a:r>
            <a:r>
              <a:rPr lang="hy-AM" sz="3200" b="1" dirty="0" smtClean="0">
                <a:solidFill>
                  <a:schemeClr val="accent2"/>
                </a:solidFill>
              </a:rPr>
              <a:t>-ի</a:t>
            </a:r>
            <a:r>
              <a:rPr lang="en-US" sz="3200" b="1" dirty="0" smtClean="0">
                <a:solidFill>
                  <a:schemeClr val="accent2"/>
                </a:solidFill>
              </a:rPr>
              <a:t>, and </a:t>
            </a:r>
            <a:r>
              <a:rPr lang="en-US" sz="3200" b="1" dirty="0" err="1" smtClean="0">
                <a:solidFill>
                  <a:schemeClr val="accent2"/>
                </a:solidFill>
              </a:rPr>
              <a:t>CEENet</a:t>
            </a:r>
            <a:r>
              <a:rPr lang="hy-AM" sz="3200" b="1" dirty="0" smtClean="0">
                <a:solidFill>
                  <a:schemeClr val="accent2"/>
                </a:solidFill>
              </a:rPr>
              <a:t>-ի անդամ</a:t>
            </a:r>
            <a:endParaRPr lang="en-US" sz="3200" b="1" dirty="0" smtClean="0">
              <a:solidFill>
                <a:schemeClr val="accent2"/>
              </a:solidFill>
            </a:endParaRPr>
          </a:p>
          <a:p>
            <a:pPr lvl="1" eaLnBrk="1" hangingPunct="1">
              <a:buFontTx/>
              <a:buNone/>
            </a:pPr>
            <a:endParaRPr lang="en-US" sz="3200" b="1" dirty="0" smtClean="0">
              <a:solidFill>
                <a:schemeClr val="accent2"/>
              </a:solidFill>
            </a:endParaRPr>
          </a:p>
          <a:p>
            <a:pPr lvl="1" eaLnBrk="1" hangingPunct="1">
              <a:buFontTx/>
              <a:buNone/>
            </a:pPr>
            <a:r>
              <a:rPr lang="en-US" sz="3200" b="1" dirty="0" smtClean="0">
                <a:solidFill>
                  <a:schemeClr val="accent2"/>
                </a:solidFill>
              </a:rPr>
              <a:t>AMNIC</a:t>
            </a:r>
            <a:r>
              <a:rPr lang="hy-AM" sz="3200" b="1" dirty="0" smtClean="0">
                <a:solidFill>
                  <a:schemeClr val="accent2"/>
                </a:solidFill>
              </a:rPr>
              <a:t>-ը Հայաստանյան դոմենի Ռեգիստրն է</a:t>
            </a:r>
            <a:endParaRPr lang="en-US" sz="3200" b="1" dirty="0" smtClean="0">
              <a:solidFill>
                <a:schemeClr val="accent2"/>
              </a:solidFill>
            </a:endParaRPr>
          </a:p>
          <a:p>
            <a:pPr lvl="1" eaLnBrk="1" hangingPunct="1">
              <a:buFontTx/>
              <a:buNone/>
            </a:pPr>
            <a:endParaRPr lang="en-US" sz="3200" b="1" dirty="0" smtClean="0"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5"/>
          <p:cNvSpPr>
            <a:spLocks noGrp="1" noChangeArrowheads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hy-AM" smtClean="0"/>
              <a:t>ԻՀ ՀԿ-ի տարեկան ժողով, Երեւան, Դեկտ.28, 2012</a:t>
            </a:r>
            <a:endParaRPr lang="en-US"/>
          </a:p>
        </p:txBody>
      </p:sp>
      <p:sp>
        <p:nvSpPr>
          <p:cNvPr id="1028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9DC9209-C91B-4656-BA5B-5C272CB94BC6}" type="slidenum">
              <a:rPr lang="en-US" smtClean="0"/>
              <a:pPr/>
              <a:t>20</a:t>
            </a:fld>
            <a:endParaRPr lang="en-US" smtClean="0"/>
          </a:p>
        </p:txBody>
      </p:sp>
      <p:sp>
        <p:nvSpPr>
          <p:cNvPr id="1030" name="Slide Number Placeholder 5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1BB5B3BC-FB83-4674-8762-B075948E1F51}" type="slidenum">
              <a:rPr lang="en-US" sz="1400"/>
              <a:pPr algn="r"/>
              <a:t>20</a:t>
            </a:fld>
            <a:endParaRPr lang="en-US" sz="1400"/>
          </a:p>
        </p:txBody>
      </p:sp>
      <p:sp>
        <p:nvSpPr>
          <p:cNvPr id="103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458200" cy="792162"/>
          </a:xfrm>
        </p:spPr>
        <p:txBody>
          <a:bodyPr/>
          <a:lstStyle/>
          <a:p>
            <a:pPr eaLnBrk="1" hangingPunct="1"/>
            <a:r>
              <a:rPr lang="en-US" sz="3600" b="1" dirty="0" smtClean="0">
                <a:solidFill>
                  <a:schemeClr val="accent2"/>
                </a:solidFill>
              </a:rPr>
              <a:t>.AM</a:t>
            </a:r>
            <a:r>
              <a:rPr lang="hy-AM" sz="3600" b="1" dirty="0" smtClean="0">
                <a:solidFill>
                  <a:schemeClr val="accent2"/>
                </a:solidFill>
              </a:rPr>
              <a:t> զոնայում գրանցված դոմեններ</a:t>
            </a:r>
            <a:endParaRPr lang="en-US" sz="3600" b="1" dirty="0" smtClean="0">
              <a:solidFill>
                <a:schemeClr val="accent2"/>
              </a:solidFill>
            </a:endParaRPr>
          </a:p>
        </p:txBody>
      </p:sp>
      <p:graphicFrame>
        <p:nvGraphicFramePr>
          <p:cNvPr id="1026" name="Object 4"/>
          <p:cNvGraphicFramePr>
            <a:graphicFrameLocks noChangeAspect="1"/>
          </p:cNvGraphicFramePr>
          <p:nvPr>
            <p:ph idx="1"/>
          </p:nvPr>
        </p:nvGraphicFramePr>
        <p:xfrm>
          <a:off x="539750" y="1668463"/>
          <a:ext cx="8288338" cy="4491037"/>
        </p:xfrm>
        <a:graphic>
          <a:graphicData uri="http://schemas.openxmlformats.org/presentationml/2006/ole">
            <p:oleObj spid="_x0000_s1026" name="Worksheet" r:id="rId3" imgW="9105751" imgH="4933876" progId="Excel.Sheet.8">
              <p:embed/>
            </p:oleObj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5"/>
          <p:cNvSpPr>
            <a:spLocks noGrp="1" noChangeArrowheads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hy-AM" smtClean="0"/>
              <a:t>ԻՀ ՀԿ-ի տարեկան ժողով, Երեւան, Դեկտ.28, 2012</a:t>
            </a:r>
            <a:endParaRPr lang="en-US"/>
          </a:p>
        </p:txBody>
      </p:sp>
      <p:sp>
        <p:nvSpPr>
          <p:cNvPr id="22531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9753F81-B8C2-4D56-BCF3-9AC2B367FE5B}" type="slidenum">
              <a:rPr lang="en-US" smtClean="0"/>
              <a:pPr/>
              <a:t>21</a:t>
            </a:fld>
            <a:endParaRPr lang="en-US" smtClean="0"/>
          </a:p>
        </p:txBody>
      </p:sp>
      <p:sp>
        <p:nvSpPr>
          <p:cNvPr id="22533" name="Slide Number Placeholder 2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40E30DF0-9DAB-4CCC-B4FA-5E779D8BE606}" type="slidenum">
              <a:rPr lang="en-US" sz="1400"/>
              <a:pPr algn="r"/>
              <a:t>21</a:t>
            </a:fld>
            <a:endParaRPr lang="en-US" sz="1400"/>
          </a:p>
        </p:txBody>
      </p:sp>
      <p:sp>
        <p:nvSpPr>
          <p:cNvPr id="4" name="TextBox 3"/>
          <p:cNvSpPr txBox="1"/>
          <p:nvPr/>
        </p:nvSpPr>
        <p:spPr>
          <a:xfrm>
            <a:off x="1447800" y="0"/>
            <a:ext cx="67818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hy-AM" sz="3600" b="1" dirty="0" smtClean="0">
                <a:solidFill>
                  <a:schemeClr val="accent6"/>
                </a:solidFill>
              </a:rPr>
              <a:t>Տառաձայնությունների լուծում</a:t>
            </a:r>
          </a:p>
        </p:txBody>
      </p:sp>
      <p:sp>
        <p:nvSpPr>
          <p:cNvPr id="22535" name="TextBox 4"/>
          <p:cNvSpPr txBox="1">
            <a:spLocks noChangeArrowheads="1"/>
          </p:cNvSpPr>
          <p:nvPr/>
        </p:nvSpPr>
        <p:spPr bwMode="auto">
          <a:xfrm>
            <a:off x="228600" y="762000"/>
            <a:ext cx="8686800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 smtClean="0"/>
              <a:t>AMNIC</a:t>
            </a:r>
            <a:r>
              <a:rPr lang="hy-AM" sz="2000" dirty="0" smtClean="0"/>
              <a:t>-ը ընդունումէ </a:t>
            </a:r>
            <a:r>
              <a:rPr lang="en-US" sz="2000" dirty="0" smtClean="0"/>
              <a:t> WIPO-</a:t>
            </a:r>
            <a:r>
              <a:rPr lang="en-US" sz="2000" dirty="0" err="1" smtClean="0"/>
              <a:t>i</a:t>
            </a:r>
            <a:r>
              <a:rPr lang="en-US" sz="2000" dirty="0" smtClean="0"/>
              <a:t> </a:t>
            </a:r>
            <a:r>
              <a:rPr lang="hy-AM" sz="2000" dirty="0" smtClean="0"/>
              <a:t>տառաձայնությունների լուծման որոշումները ինչպես նաեւ տեղական դատարանների որոշումները:</a:t>
            </a:r>
            <a:endParaRPr lang="en-US" sz="2000" dirty="0"/>
          </a:p>
          <a:p>
            <a:r>
              <a:rPr lang="hy-AM" sz="2000" dirty="0" smtClean="0"/>
              <a:t>4 դեպք է գրանցվելմինչ այսօր.</a:t>
            </a:r>
            <a:br>
              <a:rPr lang="hy-AM" sz="2000" dirty="0" smtClean="0"/>
            </a:br>
            <a:endParaRPr lang="en-US" sz="2000" dirty="0"/>
          </a:p>
          <a:p>
            <a:pPr>
              <a:buFontTx/>
              <a:buAutoNum type="arabicPeriod"/>
            </a:pPr>
            <a:r>
              <a:rPr lang="en-US" sz="2000" dirty="0"/>
              <a:t>IEEE </a:t>
            </a:r>
            <a:r>
              <a:rPr lang="hy-AM" sz="2000" dirty="0" smtClean="0"/>
              <a:t>հաստատությունը</a:t>
            </a:r>
            <a:r>
              <a:rPr lang="en-US" sz="2000" dirty="0" smtClean="0"/>
              <a:t> WIPO</a:t>
            </a:r>
            <a:r>
              <a:rPr lang="hy-AM" sz="2000" dirty="0" smtClean="0"/>
              <a:t>-ի միջոցով բողոքարկել էր</a:t>
            </a:r>
            <a:r>
              <a:rPr lang="en-US" sz="2000" dirty="0" smtClean="0"/>
              <a:t>.am </a:t>
            </a:r>
            <a:r>
              <a:rPr lang="hy-AM" sz="2000" dirty="0" smtClean="0"/>
              <a:t>դոմենային անվան օգտագործումը:</a:t>
            </a:r>
            <a:r>
              <a:rPr lang="en-US" sz="2000" dirty="0" smtClean="0"/>
              <a:t> WIPO</a:t>
            </a:r>
            <a:r>
              <a:rPr lang="hy-AM" sz="2000" dirty="0" smtClean="0"/>
              <a:t>-ի որոշումը լուծեց այդ տառաձայնությունը ի օգուտ ներկա </a:t>
            </a:r>
            <a:r>
              <a:rPr lang="en-US" sz="2000" dirty="0" err="1" smtClean="0"/>
              <a:t>ieee.am</a:t>
            </a:r>
            <a:r>
              <a:rPr lang="en-US" sz="2000" dirty="0" smtClean="0"/>
              <a:t> </a:t>
            </a:r>
            <a:r>
              <a:rPr lang="hy-AM" sz="2000" dirty="0" smtClean="0"/>
              <a:t>դոմենի տիրոջ:</a:t>
            </a:r>
            <a:br>
              <a:rPr lang="hy-AM" sz="2000" dirty="0" smtClean="0"/>
            </a:br>
            <a:endParaRPr lang="en-US" sz="2000" dirty="0"/>
          </a:p>
          <a:p>
            <a:pPr>
              <a:buFontTx/>
              <a:buAutoNum type="arabicPeriod"/>
            </a:pPr>
            <a:r>
              <a:rPr lang="en-US" sz="2000" dirty="0" err="1"/>
              <a:t>Topmotors</a:t>
            </a:r>
            <a:r>
              <a:rPr lang="en-US" sz="2000" dirty="0"/>
              <a:t> </a:t>
            </a:r>
            <a:r>
              <a:rPr lang="hy-AM" sz="2000" dirty="0" smtClean="0"/>
              <a:t>ընկերությունը</a:t>
            </a:r>
            <a:r>
              <a:rPr lang="en-US" sz="2000" dirty="0" smtClean="0"/>
              <a:t>, MAZDA </a:t>
            </a:r>
            <a:r>
              <a:rPr lang="hy-AM" sz="2000" dirty="0" smtClean="0"/>
              <a:t>ավտոմեքենաների դիլրը</a:t>
            </a:r>
            <a:r>
              <a:rPr lang="en-US" sz="2000" dirty="0" smtClean="0"/>
              <a:t>, </a:t>
            </a:r>
            <a:r>
              <a:rPr lang="hy-AM" sz="2000" dirty="0" smtClean="0"/>
              <a:t>ունենալով </a:t>
            </a:r>
            <a:r>
              <a:rPr lang="en-US" sz="2000" dirty="0" smtClean="0"/>
              <a:t>MAZDA</a:t>
            </a:r>
            <a:r>
              <a:rPr lang="hy-AM" sz="2000" dirty="0" smtClean="0"/>
              <a:t>-ի արտոնագիր</a:t>
            </a:r>
            <a:r>
              <a:rPr lang="en-US" sz="2000" dirty="0" smtClean="0"/>
              <a:t>, </a:t>
            </a:r>
            <a:r>
              <a:rPr lang="hy-AM" sz="2000" dirty="0" smtClean="0"/>
              <a:t>բողոքարկեց </a:t>
            </a:r>
            <a:r>
              <a:rPr lang="en-US" sz="2000" dirty="0" err="1" smtClean="0"/>
              <a:t>mazda.am</a:t>
            </a:r>
            <a:r>
              <a:rPr lang="en-US" sz="2000" dirty="0" smtClean="0"/>
              <a:t> </a:t>
            </a:r>
            <a:r>
              <a:rPr lang="hy-AM" sz="2000" dirty="0" smtClean="0"/>
              <a:t>դոմենի օգտագործումը ՀՀ քաղաքացու կողմից:</a:t>
            </a:r>
            <a:r>
              <a:rPr lang="en-US" sz="2000" dirty="0" smtClean="0"/>
              <a:t> </a:t>
            </a:r>
            <a:r>
              <a:rPr lang="hy-AM" sz="2000" dirty="0" smtClean="0"/>
              <a:t>Հայցը ուղղված էր ընդդեմ Գրանցողի (</a:t>
            </a:r>
            <a:r>
              <a:rPr lang="en-US" sz="2000" dirty="0" smtClean="0"/>
              <a:t>registrar</a:t>
            </a:r>
            <a:r>
              <a:rPr lang="hy-AM" sz="2000" dirty="0" smtClean="0"/>
              <a:t>)</a:t>
            </a:r>
            <a:r>
              <a:rPr lang="en-US" sz="2000" dirty="0" smtClean="0"/>
              <a:t> </a:t>
            </a:r>
            <a:r>
              <a:rPr lang="hy-AM" sz="2000" dirty="0" smtClean="0"/>
              <a:t>և դոմենի տիրոջ դեմ, չնայած նրան, որ մեր բոլոր փաստաթղթերում գրված է, որ Գրանցողը (</a:t>
            </a:r>
            <a:r>
              <a:rPr lang="en-US" sz="2000" dirty="0" smtClean="0"/>
              <a:t>registrar</a:t>
            </a:r>
            <a:r>
              <a:rPr lang="hy-AM" sz="2000" dirty="0" smtClean="0"/>
              <a:t>) պատասխանատվություն չի կրում դոմենի անվան գրանցման համար: </a:t>
            </a:r>
            <a:r>
              <a:rPr lang="en-US" sz="2000" dirty="0" smtClean="0"/>
              <a:t>MAZDA </a:t>
            </a:r>
            <a:r>
              <a:rPr lang="hy-AM" sz="2000" dirty="0" smtClean="0"/>
              <a:t>–ն տարվեց գործընթացի առաջին փուլը հետեւյալ եզրակացությունով՝ </a:t>
            </a:r>
            <a:r>
              <a:rPr lang="en-US" sz="2000" dirty="0" smtClean="0"/>
              <a:t> </a:t>
            </a:r>
            <a:r>
              <a:rPr lang="hy-AM" sz="2000" dirty="0" smtClean="0"/>
              <a:t>չկա բավարար վկայություն, որ </a:t>
            </a:r>
            <a:r>
              <a:rPr lang="en-US" sz="2000" dirty="0" smtClean="0"/>
              <a:t>MAZDA</a:t>
            </a:r>
            <a:r>
              <a:rPr lang="hy-AM" sz="2000" dirty="0" smtClean="0"/>
              <a:t>-ն</a:t>
            </a:r>
            <a:r>
              <a:rPr lang="en-US" sz="2000" dirty="0" smtClean="0"/>
              <a:t> </a:t>
            </a:r>
            <a:r>
              <a:rPr lang="hy-AM" sz="2000" dirty="0" smtClean="0"/>
              <a:t>համաձայն եր հայցի հետ և տեղյակ էր գործընթածի մանրամասնություններից: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5"/>
          <p:cNvSpPr>
            <a:spLocks noGrp="1" noChangeArrowheads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hy-AM" smtClean="0"/>
              <a:t>ԻՀ ՀԿ-ի տարեկան ժողով, Երեւան, Դեկտ.28, 2012</a:t>
            </a:r>
            <a:endParaRPr lang="en-US"/>
          </a:p>
        </p:txBody>
      </p:sp>
      <p:sp>
        <p:nvSpPr>
          <p:cNvPr id="23555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EBECDCC-3AAE-477A-AE80-667D4E1866E9}" type="slidenum">
              <a:rPr lang="en-US" smtClean="0"/>
              <a:pPr/>
              <a:t>22</a:t>
            </a:fld>
            <a:endParaRPr lang="en-US" smtClean="0"/>
          </a:p>
        </p:txBody>
      </p:sp>
      <p:sp>
        <p:nvSpPr>
          <p:cNvPr id="23556" name="Slide Number Placeholder 2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B57390E2-23D1-43F9-994F-C86F4FA14AE5}" type="slidenum">
              <a:rPr lang="en-US" sz="1400"/>
              <a:pPr algn="r"/>
              <a:t>22</a:t>
            </a:fld>
            <a:endParaRPr lang="en-US" sz="1400"/>
          </a:p>
        </p:txBody>
      </p:sp>
      <p:sp>
        <p:nvSpPr>
          <p:cNvPr id="4" name="TextBox 3"/>
          <p:cNvSpPr txBox="1"/>
          <p:nvPr/>
        </p:nvSpPr>
        <p:spPr>
          <a:xfrm>
            <a:off x="990600" y="304800"/>
            <a:ext cx="76962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hy-AM" sz="3600" b="1" dirty="0" smtClean="0">
                <a:solidFill>
                  <a:schemeClr val="accent6"/>
                </a:solidFill>
              </a:rPr>
              <a:t>Տառաձայնությունների լուծում</a:t>
            </a:r>
          </a:p>
        </p:txBody>
      </p:sp>
      <p:sp>
        <p:nvSpPr>
          <p:cNvPr id="23558" name="TextBox 4"/>
          <p:cNvSpPr txBox="1">
            <a:spLocks noChangeArrowheads="1"/>
          </p:cNvSpPr>
          <p:nvPr/>
        </p:nvSpPr>
        <p:spPr bwMode="auto">
          <a:xfrm>
            <a:off x="685800" y="1447800"/>
            <a:ext cx="769620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 smtClean="0"/>
              <a:t> </a:t>
            </a:r>
            <a:r>
              <a:rPr lang="hy-AM" sz="2000" dirty="0" smtClean="0"/>
              <a:t>3. </a:t>
            </a:r>
            <a:r>
              <a:rPr lang="en-US" sz="2000" dirty="0" smtClean="0"/>
              <a:t>Allianz </a:t>
            </a:r>
            <a:r>
              <a:rPr lang="hy-AM" sz="2000" dirty="0" smtClean="0"/>
              <a:t>ընկերությունը բողոքարկել է </a:t>
            </a:r>
            <a:r>
              <a:rPr lang="en-US" sz="2000" dirty="0" smtClean="0"/>
              <a:t>WIPO</a:t>
            </a:r>
            <a:r>
              <a:rPr lang="hy-AM" sz="2000" dirty="0" smtClean="0"/>
              <a:t>-ին</a:t>
            </a:r>
            <a:r>
              <a:rPr lang="en-US" sz="2000" dirty="0" smtClean="0"/>
              <a:t> </a:t>
            </a:r>
            <a:r>
              <a:rPr lang="en-US" sz="2000" dirty="0" err="1" smtClean="0"/>
              <a:t>allianz.am</a:t>
            </a:r>
            <a:r>
              <a:rPr lang="en-US" sz="2000" dirty="0" smtClean="0"/>
              <a:t> </a:t>
            </a:r>
            <a:r>
              <a:rPr lang="hy-AM" sz="2000" dirty="0" smtClean="0"/>
              <a:t>դոմենի վերաբերյալ, գրանցված Վ.Խաչատրյանի կողմից.</a:t>
            </a:r>
            <a:r>
              <a:rPr lang="en-US" sz="2000" dirty="0" smtClean="0"/>
              <a:t> </a:t>
            </a:r>
            <a:r>
              <a:rPr lang="hy-AM" sz="2000" dirty="0" smtClean="0"/>
              <a:t>Վերջինս դոմենը վաճարքի է դրել </a:t>
            </a:r>
            <a:r>
              <a:rPr lang="en-US" sz="2000" dirty="0" smtClean="0"/>
              <a:t>SEDO.com </a:t>
            </a:r>
            <a:r>
              <a:rPr lang="hy-AM" sz="2000" dirty="0" smtClean="0"/>
              <a:t>կայում:</a:t>
            </a:r>
            <a:r>
              <a:rPr lang="en-US" sz="2000" dirty="0" smtClean="0"/>
              <a:t> </a:t>
            </a:r>
            <a:r>
              <a:rPr lang="hy-AM" sz="2000" dirty="0" smtClean="0"/>
              <a:t/>
            </a:r>
            <a:br>
              <a:rPr lang="hy-AM" sz="2000" dirty="0" smtClean="0"/>
            </a:br>
            <a:r>
              <a:rPr lang="en-US" sz="2000" dirty="0" smtClean="0"/>
              <a:t>ITC</a:t>
            </a:r>
            <a:r>
              <a:rPr lang="hy-AM" sz="2000" dirty="0" smtClean="0"/>
              <a:t>-ին դատարան </a:t>
            </a:r>
            <a:r>
              <a:rPr lang="en-US" sz="2000" dirty="0" smtClean="0"/>
              <a:t> </a:t>
            </a:r>
            <a:r>
              <a:rPr lang="hy-AM" sz="2000" dirty="0" smtClean="0"/>
              <a:t>է դիմել  պայմանագիրը կասեցնելու համար:</a:t>
            </a:r>
            <a:br>
              <a:rPr lang="hy-AM" sz="2000" dirty="0" smtClean="0"/>
            </a:br>
            <a:endParaRPr lang="en-US" sz="2000" dirty="0" smtClean="0"/>
          </a:p>
          <a:p>
            <a:r>
              <a:rPr lang="en-US" sz="2000" dirty="0" smtClean="0"/>
              <a:t>4</a:t>
            </a:r>
            <a:r>
              <a:rPr lang="en-US" sz="2000" dirty="0"/>
              <a:t>. </a:t>
            </a:r>
            <a:r>
              <a:rPr lang="en-US" sz="2000" dirty="0" err="1" smtClean="0"/>
              <a:t>Softline.am</a:t>
            </a:r>
            <a:r>
              <a:rPr lang="en-US" sz="2000" dirty="0" smtClean="0"/>
              <a:t> </a:t>
            </a:r>
            <a:r>
              <a:rPr lang="hy-AM" sz="2000" dirty="0" smtClean="0"/>
              <a:t>դոմեն</a:t>
            </a:r>
            <a:r>
              <a:rPr lang="en-US" sz="2000" dirty="0" smtClean="0"/>
              <a:t>. </a:t>
            </a:r>
            <a:r>
              <a:rPr lang="en-US" sz="2000" dirty="0" err="1" smtClean="0"/>
              <a:t>Softline</a:t>
            </a:r>
            <a:r>
              <a:rPr lang="hy-AM" sz="2000" dirty="0" smtClean="0"/>
              <a:t>-ը հայտնի բրենդ է: Դոմենի անունը գրանցված է եղել </a:t>
            </a:r>
            <a:r>
              <a:rPr lang="en-US" sz="2000" dirty="0" err="1" smtClean="0"/>
              <a:t>Softline</a:t>
            </a:r>
            <a:r>
              <a:rPr lang="en-US" sz="2000" dirty="0" smtClean="0"/>
              <a:t> </a:t>
            </a:r>
            <a:r>
              <a:rPr lang="hy-AM" sz="2000" dirty="0" smtClean="0"/>
              <a:t>Հայաստանյան մասնաճյուղի տնօրենի կողմից իր անունով: Վերջինս պաչտոնից  հեռացվելուց հետո իրեն է թողել դոմենը և նույնիսկ վերավաճարել այն: Փաստորեն</a:t>
            </a:r>
            <a:endParaRPr lang="en-US" sz="2000" dirty="0"/>
          </a:p>
          <a:p>
            <a:r>
              <a:rPr lang="hy-AM" sz="2000" dirty="0" smtClean="0"/>
              <a:t>Զավթված է ոչ միայն վեբ կայքը այլ նաեւ էլեկտրոնային փոստը բոլոր նամակյին արկղներով: Մենք առաջարկել ենք </a:t>
            </a:r>
            <a:r>
              <a:rPr lang="en-US" sz="2000" dirty="0" err="1" smtClean="0"/>
              <a:t>Softline</a:t>
            </a:r>
            <a:r>
              <a:rPr lang="hy-AM" sz="2000" dirty="0" smtClean="0"/>
              <a:t>-ին դիմել դատարան:</a:t>
            </a:r>
            <a:r>
              <a:rPr lang="en-US" sz="2000" dirty="0" smtClean="0"/>
              <a:t> </a:t>
            </a:r>
            <a:endParaRPr lang="en-US" sz="2000" dirty="0"/>
          </a:p>
        </p:txBody>
      </p:sp>
      <p:sp>
        <p:nvSpPr>
          <p:cNvPr id="23559" name="Slide Number Placeholder 5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1C721814-08BE-452B-829C-BB3EA8A93609}" type="slidenum">
              <a:rPr lang="en-US" sz="1400"/>
              <a:pPr algn="r"/>
              <a:t>22</a:t>
            </a:fld>
            <a:endParaRPr lang="en-US" sz="140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5"/>
          <p:cNvSpPr>
            <a:spLocks noGrp="1" noChangeArrowheads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hy-AM" smtClean="0"/>
              <a:t>ԻՀ ՀԿ-ի տարեկան ժողով, Երեւան, Դեկտ.28, 2012</a:t>
            </a:r>
            <a:endParaRPr lang="en-US"/>
          </a:p>
        </p:txBody>
      </p:sp>
      <p:sp>
        <p:nvSpPr>
          <p:cNvPr id="24579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689591A-963B-4AAD-9556-1B1AC3675D36}" type="slidenum">
              <a:rPr lang="en-US" smtClean="0"/>
              <a:pPr/>
              <a:t>23</a:t>
            </a:fld>
            <a:endParaRPr lang="en-US" smtClean="0"/>
          </a:p>
        </p:txBody>
      </p:sp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457200" y="457200"/>
            <a:ext cx="7848600" cy="52322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y-AM" sz="2400" b="1" dirty="0" smtClean="0"/>
              <a:t>Պրոբլեմներ.</a:t>
            </a:r>
            <a:endParaRPr lang="hy-AM" sz="2400" b="1" dirty="0"/>
          </a:p>
          <a:p>
            <a:pPr>
              <a:spcBef>
                <a:spcPct val="50000"/>
              </a:spcBef>
            </a:pPr>
            <a:r>
              <a:rPr lang="hy-AM" sz="2000" dirty="0"/>
              <a:t>1. </a:t>
            </a:r>
            <a:r>
              <a:rPr lang="hy-AM" sz="2000" dirty="0" smtClean="0"/>
              <a:t>Մոտ 1,000 դոմեն մշտական գրանցվում են բայց չեն վճարվում: Երկու շաբաթը լրանալուց հետո նրանք նորից են գրանգվում ուրիշի անունով  և այսպես շարունակ:</a:t>
            </a:r>
            <a:endParaRPr lang="hy-AM" sz="2000" dirty="0"/>
          </a:p>
          <a:p>
            <a:pPr>
              <a:spcBef>
                <a:spcPct val="50000"/>
              </a:spcBef>
            </a:pPr>
            <a:r>
              <a:rPr lang="hy-AM" sz="2000" dirty="0" smtClean="0"/>
              <a:t>Այս երեւույթի պայարելու համար </a:t>
            </a:r>
            <a:r>
              <a:rPr lang="en-US" sz="2000" dirty="0" smtClean="0"/>
              <a:t>AMNIC</a:t>
            </a:r>
            <a:r>
              <a:rPr lang="hy-AM" sz="2000" dirty="0" smtClean="0"/>
              <a:t>-ում հաշվիչ է տեղադրվել, որը արգելում է նույն դոմենը 2 անգամից ավելի գրանցել առանց վճարումի: Այս արձանագրությունը սկսել էգործել դեկտեմբերի 15-ից:</a:t>
            </a:r>
          </a:p>
          <a:p>
            <a:pPr>
              <a:spcBef>
                <a:spcPct val="50000"/>
              </a:spcBef>
            </a:pPr>
            <a:r>
              <a:rPr lang="hy-AM" sz="2000" dirty="0" smtClean="0"/>
              <a:t>2</a:t>
            </a:r>
            <a:r>
              <a:rPr lang="hy-AM" sz="2000" dirty="0"/>
              <a:t>. </a:t>
            </a:r>
            <a:r>
              <a:rPr lang="hy-AM" sz="2000" dirty="0" smtClean="0"/>
              <a:t>Գոյուձյուն ունեն խոշոր հոստինգային ընկերություններ, որոնք ուզում են գրանցողի կարգավիճակ ստանալ: Պետք է որոշենք տալ այդ հնարավորությունը իրնց թե ոչ: Պահանջները կարող են լինել նույնը, ինչ որ ԻԾՄ- ների համար՝ </a:t>
            </a:r>
            <a:r>
              <a:rPr lang="hy-AM" sz="2000" dirty="0"/>
              <a:t/>
            </a:r>
            <a:br>
              <a:rPr lang="hy-AM" sz="2000" dirty="0"/>
            </a:br>
            <a:r>
              <a:rPr lang="hy-AM" sz="2000" dirty="0" smtClean="0"/>
              <a:t>- լինել լիցենզավորված Ինտերնետ հոստինգ պրովայդեր</a:t>
            </a:r>
            <a:r>
              <a:rPr lang="hy-AM" sz="2000" dirty="0"/>
              <a:t/>
            </a:r>
            <a:br>
              <a:rPr lang="hy-AM" sz="2000" dirty="0"/>
            </a:br>
            <a:r>
              <a:rPr lang="hy-AM" sz="2000" dirty="0" smtClean="0"/>
              <a:t>- տրամադրել ծառայություններ շուկայում 1 տարուց ոչ պակաս</a:t>
            </a:r>
            <a:br>
              <a:rPr lang="hy-AM" sz="2000" dirty="0" smtClean="0"/>
            </a:br>
            <a:r>
              <a:rPr lang="hy-AM" sz="2000" dirty="0" smtClean="0"/>
              <a:t>- ունենալ լավ համբավ շուկայում  </a:t>
            </a:r>
            <a:endParaRPr lang="ru-RU" sz="20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5"/>
          <p:cNvSpPr>
            <a:spLocks noGrp="1" noChangeArrowheads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hy-AM" smtClean="0"/>
              <a:t>ԻՀ ՀԿ-ի տարեկան ժողով, Երեւան, Դեկտ.28, 2012</a:t>
            </a:r>
            <a:endParaRPr lang="en-US"/>
          </a:p>
        </p:txBody>
      </p:sp>
      <p:sp>
        <p:nvSpPr>
          <p:cNvPr id="25603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9647A-9CF1-405F-9B33-1735ECEAA6A5}" type="slidenum">
              <a:rPr lang="en-US" smtClean="0"/>
              <a:pPr/>
              <a:t>24</a:t>
            </a:fld>
            <a:endParaRPr lang="en-US" smtClean="0"/>
          </a:p>
        </p:txBody>
      </p:sp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990600" y="1524000"/>
            <a:ext cx="7696200" cy="323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smtClean="0"/>
              <a:t>WIPO</a:t>
            </a:r>
            <a:r>
              <a:rPr lang="hy-AM" sz="2400" dirty="0" smtClean="0"/>
              <a:t>-ի</a:t>
            </a:r>
            <a:r>
              <a:rPr lang="en-US" sz="2400" dirty="0" smtClean="0"/>
              <a:t> </a:t>
            </a:r>
            <a:r>
              <a:rPr lang="hy-AM" sz="2400" dirty="0" smtClean="0"/>
              <a:t>օգնությամբ մշակված առցանց պայմանագրի հայերեն տարբերակը այժմ տեղադրված է </a:t>
            </a:r>
            <a:r>
              <a:rPr lang="en-US" sz="2400" dirty="0" smtClean="0">
                <a:hlinkClick r:id="rId2"/>
              </a:rPr>
              <a:t>www.amnic.net</a:t>
            </a:r>
            <a:r>
              <a:rPr lang="hy-AM" sz="2400" dirty="0" smtClean="0"/>
              <a:t> կայքում:</a:t>
            </a:r>
            <a:endParaRPr lang="en-US" sz="2400" dirty="0"/>
          </a:p>
          <a:p>
            <a:pPr>
              <a:spcBef>
                <a:spcPct val="50000"/>
              </a:spcBef>
            </a:pPr>
            <a:r>
              <a:rPr lang="hy-AM" sz="2400" dirty="0" smtClean="0"/>
              <a:t>Ապրանքանշանային դոմեններին վերաբերվող ՀՀ օրենքի դրույթները եւս կայքում են և երբ գրանցորդը սեղմում է գրանցման հայցի կոճակը, դա նշանակում է, որ ինքը ծանոթացել է դրույթներին և համաձայն է նրանց հետ:</a:t>
            </a:r>
          </a:p>
        </p:txBody>
      </p:sp>
      <p:sp>
        <p:nvSpPr>
          <p:cNvPr id="25605" name="Slide Number Placeholder 2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3135E453-4ABA-439C-B94A-38136F7CCB31}" type="slidenum">
              <a:rPr lang="en-US" sz="1400"/>
              <a:pPr algn="r"/>
              <a:t>24</a:t>
            </a:fld>
            <a:endParaRPr lang="en-US" sz="140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5"/>
          <p:cNvSpPr>
            <a:spLocks noGrp="1" noChangeArrowheads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hy-AM" smtClean="0"/>
              <a:t>ԻՀ ՀԿ-ի տարեկան ժողով, Երեւան, Դեկտ.28, 2012</a:t>
            </a:r>
            <a:endParaRPr lang="en-US"/>
          </a:p>
        </p:txBody>
      </p:sp>
      <p:sp>
        <p:nvSpPr>
          <p:cNvPr id="26627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524929C-BCE4-46ED-9442-9A1DD4A4EA03}" type="slidenum">
              <a:rPr lang="en-US" smtClean="0"/>
              <a:pPr/>
              <a:t>25</a:t>
            </a:fld>
            <a:endParaRPr lang="en-US" smtClean="0"/>
          </a:p>
        </p:txBody>
      </p:sp>
      <p:sp>
        <p:nvSpPr>
          <p:cNvPr id="2662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74638"/>
            <a:ext cx="8763000" cy="944562"/>
          </a:xfrm>
        </p:spPr>
        <p:txBody>
          <a:bodyPr/>
          <a:lstStyle/>
          <a:p>
            <a:r>
              <a:rPr lang="hy-AM" sz="3600" dirty="0" smtClean="0">
                <a:solidFill>
                  <a:srgbClr val="000099"/>
                </a:solidFill>
              </a:rPr>
              <a:t>.am զոնայի վեբ տարածքի անվտանգության մոնիտորինգ</a:t>
            </a:r>
            <a:endParaRPr lang="ru-RU" sz="3200" dirty="0" smtClean="0">
              <a:solidFill>
                <a:srgbClr val="000099"/>
              </a:solidFill>
            </a:endParaRPr>
          </a:p>
        </p:txBody>
      </p:sp>
      <p:sp>
        <p:nvSpPr>
          <p:cNvPr id="26629" name="Slide Number Placeholder 3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EB9C1132-84D4-4098-AC7A-FC372976F173}" type="slidenum">
              <a:rPr lang="en-US" sz="1400"/>
              <a:pPr algn="r"/>
              <a:t>25</a:t>
            </a:fld>
            <a:endParaRPr lang="en-US" sz="1400"/>
          </a:p>
        </p:txBody>
      </p:sp>
      <p:pic>
        <p:nvPicPr>
          <p:cNvPr id="26631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1600200"/>
            <a:ext cx="73152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Footer Placeholder 1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hy-AM" smtClean="0"/>
              <a:t>ԻՀ ՀԿ-ի տարեկան ժողով, Երեւան, Դեկտ.28, 2012</a:t>
            </a:r>
            <a:endParaRPr lang="en-US"/>
          </a:p>
        </p:txBody>
      </p:sp>
      <p:sp>
        <p:nvSpPr>
          <p:cNvPr id="27651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AF0C101-C520-405C-AA6F-A6E3D74A2327}" type="slidenum">
              <a:rPr lang="en-US" smtClean="0"/>
              <a:pPr/>
              <a:t>26</a:t>
            </a:fld>
            <a:endParaRPr lang="en-US" smtClean="0"/>
          </a:p>
        </p:txBody>
      </p:sp>
      <p:graphicFrame>
        <p:nvGraphicFramePr>
          <p:cNvPr id="7" name="Chart 6"/>
          <p:cNvGraphicFramePr/>
          <p:nvPr/>
        </p:nvGraphicFramePr>
        <p:xfrm>
          <a:off x="457200" y="923925"/>
          <a:ext cx="8382000" cy="50101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7653" name="TextBox 7"/>
          <p:cNvSpPr txBox="1">
            <a:spLocks noChangeArrowheads="1"/>
          </p:cNvSpPr>
          <p:nvPr/>
        </p:nvSpPr>
        <p:spPr bwMode="auto">
          <a:xfrm>
            <a:off x="1371600" y="228600"/>
            <a:ext cx="7467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hy-AM" sz="3200" b="1" dirty="0" smtClean="0">
                <a:solidFill>
                  <a:srgbClr val="002060"/>
                </a:solidFill>
              </a:rPr>
              <a:t>Դոմենների գրանցումը ամիսներով</a:t>
            </a:r>
            <a:endParaRPr lang="en-US" sz="32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Footer Placeholder 1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hy-AM" smtClean="0"/>
              <a:t>ԻՀ ՀԿ-ի տարեկան ժողով, Երեւան, Դեկտ.28, 2012</a:t>
            </a:r>
            <a:endParaRPr lang="en-US"/>
          </a:p>
        </p:txBody>
      </p:sp>
      <p:sp>
        <p:nvSpPr>
          <p:cNvPr id="28675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9E16F17-1556-4B3B-93E3-D7601D9D6AC8}" type="slidenum">
              <a:rPr lang="en-US" smtClean="0"/>
              <a:pPr/>
              <a:t>27</a:t>
            </a:fld>
            <a:endParaRPr lang="en-US" smtClean="0"/>
          </a:p>
        </p:txBody>
      </p:sp>
      <p:graphicFrame>
        <p:nvGraphicFramePr>
          <p:cNvPr id="4" name="Chart 3"/>
          <p:cNvGraphicFramePr/>
          <p:nvPr/>
        </p:nvGraphicFramePr>
        <p:xfrm>
          <a:off x="1371600" y="381000"/>
          <a:ext cx="7239000" cy="5638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5"/>
          <p:cNvSpPr>
            <a:spLocks noGrp="1" noChangeArrowheads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hy-AM" smtClean="0"/>
              <a:t>ԻՀ ՀԿ-ի տարեկան ժողով, Երեւան, Դեկտ.28, 2012</a:t>
            </a:r>
            <a:endParaRPr lang="en-US"/>
          </a:p>
        </p:txBody>
      </p:sp>
      <p:sp>
        <p:nvSpPr>
          <p:cNvPr id="29699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7A635BE-BA41-4E41-9CD2-F89F1275A2E9}" type="slidenum">
              <a:rPr lang="en-US" smtClean="0"/>
              <a:pPr/>
              <a:t>28</a:t>
            </a:fld>
            <a:endParaRPr lang="en-US" smtClean="0"/>
          </a:p>
        </p:txBody>
      </p:sp>
      <p:sp>
        <p:nvSpPr>
          <p:cNvPr id="29701" name="Slide Number Placeholder 2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20C2ECE5-12C8-4AD1-B984-B756D1E338EC}" type="slidenum">
              <a:rPr lang="en-US" sz="1400"/>
              <a:pPr algn="r"/>
              <a:t>28</a:t>
            </a:fld>
            <a:endParaRPr lang="en-US" sz="1400"/>
          </a:p>
        </p:txBody>
      </p:sp>
      <p:sp>
        <p:nvSpPr>
          <p:cNvPr id="5" name="Rectangle 4"/>
          <p:cNvSpPr/>
          <p:nvPr/>
        </p:nvSpPr>
        <p:spPr>
          <a:xfrm>
            <a:off x="1344999" y="2967335"/>
            <a:ext cx="6454011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hy-AM" sz="5400" b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Շնորհակալություն</a:t>
            </a:r>
            <a:r>
              <a:rPr lang="en-US" sz="5400" b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!</a:t>
            </a:r>
            <a:endParaRPr lang="en-US" sz="54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5"/>
          <p:cNvSpPr>
            <a:spLocks noGrp="1" noChangeArrowheads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hy-AM" smtClean="0"/>
              <a:t>ԻՀ ՀԿ-ի տարեկան ժողով, Երեւան, Դեկտ.28, 2012</a:t>
            </a:r>
            <a:endParaRPr lang="en-US"/>
          </a:p>
        </p:txBody>
      </p:sp>
      <p:sp>
        <p:nvSpPr>
          <p:cNvPr id="5123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4DF2781-D51B-4E83-AE71-71108ADCE86E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5124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458200" cy="808038"/>
          </a:xfrm>
        </p:spPr>
        <p:txBody>
          <a:bodyPr/>
          <a:lstStyle/>
          <a:p>
            <a:r>
              <a:rPr lang="en-US" sz="4000" dirty="0" smtClean="0">
                <a:solidFill>
                  <a:srgbClr val="000099"/>
                </a:solidFill>
              </a:rPr>
              <a:t>AMNIC</a:t>
            </a:r>
            <a:r>
              <a:rPr lang="hy-AM" sz="4000" dirty="0" smtClean="0">
                <a:solidFill>
                  <a:srgbClr val="000099"/>
                </a:solidFill>
              </a:rPr>
              <a:t>-ի հիմնական խնդիրները</a:t>
            </a:r>
            <a:endParaRPr lang="en-US" sz="4000" dirty="0" smtClean="0">
              <a:solidFill>
                <a:srgbClr val="000099"/>
              </a:solidFill>
            </a:endParaRPr>
          </a:p>
        </p:txBody>
      </p:sp>
      <p:sp>
        <p:nvSpPr>
          <p:cNvPr id="5125" name="Slide Number Placeholder 4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95264717-1F3D-4080-9101-A59ECA53A565}" type="slidenum">
              <a:rPr lang="en-US" sz="1400"/>
              <a:pPr algn="r"/>
              <a:t>3</a:t>
            </a:fld>
            <a:endParaRPr lang="en-US" sz="1400"/>
          </a:p>
        </p:txBody>
      </p:sp>
      <p:sp>
        <p:nvSpPr>
          <p:cNvPr id="5126" name="TextBox 5"/>
          <p:cNvSpPr txBox="1">
            <a:spLocks noChangeArrowheads="1"/>
          </p:cNvSpPr>
          <p:nvPr/>
        </p:nvSpPr>
        <p:spPr bwMode="auto">
          <a:xfrm>
            <a:off x="533400" y="1066800"/>
            <a:ext cx="8153400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hy-AM" sz="2400" dirty="0" smtClean="0"/>
              <a:t>Մշտապես նորացնել </a:t>
            </a:r>
            <a:r>
              <a:rPr lang="en-US" sz="2400" dirty="0" err="1" smtClean="0"/>
              <a:t>երկրի</a:t>
            </a:r>
            <a:r>
              <a:rPr lang="en-US" sz="2400" dirty="0" smtClean="0"/>
              <a:t> DNS </a:t>
            </a:r>
            <a:r>
              <a:rPr lang="en-US" sz="2400" dirty="0" err="1" smtClean="0"/>
              <a:t>սարքավորումներ</a:t>
            </a:r>
            <a:r>
              <a:rPr lang="en-US" sz="2400" dirty="0" smtClean="0"/>
              <a:t>, </a:t>
            </a:r>
            <a:r>
              <a:rPr lang="en-US" sz="2400" dirty="0" err="1" smtClean="0"/>
              <a:t>ապահովելով</a:t>
            </a:r>
            <a:r>
              <a:rPr lang="en-US" sz="2400" dirty="0" smtClean="0"/>
              <a:t> </a:t>
            </a:r>
            <a:r>
              <a:rPr lang="en-US" sz="2400" dirty="0" err="1" smtClean="0"/>
              <a:t>արագ</a:t>
            </a:r>
            <a:r>
              <a:rPr lang="en-US" sz="2400" dirty="0" smtClean="0"/>
              <a:t> </a:t>
            </a:r>
            <a:r>
              <a:rPr lang="en-US" sz="2400" dirty="0" err="1" smtClean="0"/>
              <a:t>եւ</a:t>
            </a:r>
            <a:r>
              <a:rPr lang="en-US" sz="2400" dirty="0" smtClean="0"/>
              <a:t> </a:t>
            </a:r>
            <a:r>
              <a:rPr lang="en-US" sz="2400" dirty="0" err="1" smtClean="0"/>
              <a:t>հուսալի</a:t>
            </a:r>
            <a:r>
              <a:rPr lang="en-US" sz="2400" dirty="0" smtClean="0"/>
              <a:t> DNS </a:t>
            </a:r>
            <a:r>
              <a:rPr lang="en-US" sz="2400" dirty="0" err="1" smtClean="0"/>
              <a:t>ծառայություն</a:t>
            </a:r>
            <a:r>
              <a:rPr lang="hy-AM" sz="2400" dirty="0" smtClean="0"/>
              <a:t>՝ </a:t>
            </a:r>
            <a:br>
              <a:rPr lang="hy-AM" sz="2400" dirty="0" smtClean="0"/>
            </a:br>
            <a:r>
              <a:rPr lang="hy-AM" sz="2400" dirty="0" smtClean="0"/>
              <a:t>  </a:t>
            </a:r>
            <a:r>
              <a:rPr lang="en-US" sz="2400" dirty="0" smtClean="0"/>
              <a:t>- </a:t>
            </a:r>
            <a:r>
              <a:rPr lang="hy-AM" sz="2400" dirty="0" smtClean="0"/>
              <a:t>Սերվերն</a:t>
            </a:r>
            <a:r>
              <a:rPr lang="en-US" sz="2400" dirty="0" err="1" smtClean="0"/>
              <a:t>երի</a:t>
            </a:r>
            <a:r>
              <a:rPr lang="en-US" sz="2400" dirty="0" smtClean="0"/>
              <a:t> </a:t>
            </a:r>
            <a:r>
              <a:rPr lang="en-US" sz="2400" dirty="0" err="1" smtClean="0"/>
              <a:t>նորաց</a:t>
            </a:r>
            <a:r>
              <a:rPr lang="hy-AM" sz="2400" dirty="0" smtClean="0"/>
              <a:t>ու</a:t>
            </a:r>
            <a:r>
              <a:rPr lang="en-US" sz="2400" dirty="0" smtClean="0"/>
              <a:t>մ </a:t>
            </a:r>
            <a:r>
              <a:rPr lang="hy-AM" sz="2400" dirty="0" smtClean="0"/>
              <a:t/>
            </a:r>
            <a:br>
              <a:rPr lang="hy-AM" sz="2400" dirty="0" smtClean="0"/>
            </a:br>
            <a:r>
              <a:rPr lang="hy-AM" sz="2400" dirty="0" smtClean="0"/>
              <a:t>  </a:t>
            </a:r>
            <a:r>
              <a:rPr lang="en-US" sz="2400" dirty="0" smtClean="0"/>
              <a:t>- </a:t>
            </a:r>
            <a:r>
              <a:rPr lang="hy-AM" sz="2400" dirty="0" smtClean="0"/>
              <a:t>Անվտանք </a:t>
            </a:r>
            <a:r>
              <a:rPr lang="en-US" sz="2400" dirty="0" smtClean="0"/>
              <a:t>DNS (DNSSEC) </a:t>
            </a:r>
            <a:r>
              <a:rPr lang="hy-AM" sz="2400" dirty="0" smtClean="0"/>
              <a:t/>
            </a:r>
            <a:br>
              <a:rPr lang="hy-AM" sz="2400" dirty="0" smtClean="0"/>
            </a:br>
            <a:r>
              <a:rPr lang="hy-AM" sz="2400" dirty="0" smtClean="0"/>
              <a:t>  </a:t>
            </a:r>
            <a:r>
              <a:rPr lang="en-US" sz="2400" dirty="0" smtClean="0"/>
              <a:t>- IPv6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err="1" smtClean="0"/>
              <a:t>Տրամադրել</a:t>
            </a:r>
            <a:r>
              <a:rPr lang="en-US" sz="2400" dirty="0" smtClean="0"/>
              <a:t> </a:t>
            </a:r>
            <a:r>
              <a:rPr lang="en-US" sz="2400" dirty="0" err="1" smtClean="0"/>
              <a:t>հաճախորդներin</a:t>
            </a:r>
            <a:r>
              <a:rPr lang="en-US" sz="2400" dirty="0" smtClean="0"/>
              <a:t> (Registrars </a:t>
            </a:r>
            <a:r>
              <a:rPr lang="en-US" sz="2400" dirty="0" err="1" smtClean="0"/>
              <a:t>եւ</a:t>
            </a:r>
            <a:r>
              <a:rPr lang="en-US" sz="2400" dirty="0" smtClean="0"/>
              <a:t> Registrants) </a:t>
            </a:r>
            <a:r>
              <a:rPr lang="hy-AM" sz="2400" dirty="0" smtClean="0"/>
              <a:t>բ</a:t>
            </a:r>
            <a:r>
              <a:rPr lang="en-US" sz="2400" dirty="0" err="1" smtClean="0"/>
              <a:t>արձրակարգ</a:t>
            </a:r>
            <a:r>
              <a:rPr lang="en-US" sz="2400" dirty="0" smtClean="0"/>
              <a:t> </a:t>
            </a:r>
            <a:r>
              <a:rPr lang="en-US" sz="2400" dirty="0" err="1" smtClean="0"/>
              <a:t>սպասարկում</a:t>
            </a:r>
            <a:endParaRPr lang="en-US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2400" dirty="0" err="1" smtClean="0"/>
              <a:t>Մշակել</a:t>
            </a:r>
            <a:r>
              <a:rPr lang="en-US" sz="2400" dirty="0" smtClean="0"/>
              <a:t> </a:t>
            </a:r>
            <a:r>
              <a:rPr lang="en-US" sz="2400" dirty="0" err="1" smtClean="0"/>
              <a:t>եւ</a:t>
            </a:r>
            <a:r>
              <a:rPr lang="en-US" sz="2400" dirty="0" smtClean="0"/>
              <a:t> </a:t>
            </a:r>
            <a:r>
              <a:rPr lang="hy-AM" sz="2400" dirty="0" smtClean="0"/>
              <a:t>նորա</a:t>
            </a:r>
            <a:r>
              <a:rPr lang="en-US" sz="2400" dirty="0" err="1" smtClean="0"/>
              <a:t>ցնել</a:t>
            </a:r>
            <a:r>
              <a:rPr lang="en-US" sz="2400" dirty="0" smtClean="0"/>
              <a:t> . Am </a:t>
            </a:r>
            <a:r>
              <a:rPr lang="hy-AM" sz="2400" dirty="0" smtClean="0"/>
              <a:t>զոնայում </a:t>
            </a:r>
            <a:r>
              <a:rPr lang="en-US" sz="2400" dirty="0" err="1" smtClean="0"/>
              <a:t>դոմենների</a:t>
            </a:r>
            <a:r>
              <a:rPr lang="en-US" sz="2400" dirty="0" smtClean="0"/>
              <a:t> </a:t>
            </a:r>
            <a:r>
              <a:rPr lang="en-US" sz="2400" dirty="0" err="1" smtClean="0"/>
              <a:t>գրանցմ</a:t>
            </a:r>
            <a:r>
              <a:rPr lang="hy-AM" sz="2400" dirty="0" smtClean="0"/>
              <a:t>ան </a:t>
            </a:r>
            <a:r>
              <a:rPr lang="en-US" sz="2400" dirty="0" err="1" smtClean="0"/>
              <a:t>քաղաքականությունը</a:t>
            </a:r>
            <a:r>
              <a:rPr lang="en-US" sz="2400" dirty="0" smtClean="0"/>
              <a:t> </a:t>
            </a:r>
            <a:r>
              <a:rPr lang="en-US" sz="2400" dirty="0" err="1" smtClean="0"/>
              <a:t>եւ</a:t>
            </a:r>
            <a:r>
              <a:rPr lang="en-US" sz="2400" dirty="0" smtClean="0"/>
              <a:t> </a:t>
            </a:r>
            <a:r>
              <a:rPr lang="hy-AM" sz="2400" dirty="0" smtClean="0"/>
              <a:t>ապ</a:t>
            </a:r>
            <a:r>
              <a:rPr lang="en-US" sz="2400" dirty="0" err="1" smtClean="0"/>
              <a:t>ահ</a:t>
            </a:r>
            <a:r>
              <a:rPr lang="hy-AM" sz="2400" dirty="0" smtClean="0"/>
              <a:t>ո</a:t>
            </a:r>
            <a:r>
              <a:rPr lang="en-US" sz="2400" dirty="0" err="1" smtClean="0"/>
              <a:t>ել</a:t>
            </a:r>
            <a:r>
              <a:rPr lang="en-US" sz="2400" dirty="0" smtClean="0"/>
              <a:t> </a:t>
            </a:r>
            <a:r>
              <a:rPr lang="hy-AM" sz="2400" dirty="0" smtClean="0"/>
              <a:t>նրա </a:t>
            </a:r>
            <a:r>
              <a:rPr lang="en-US" sz="2400" dirty="0" err="1" smtClean="0"/>
              <a:t>համապատասխան</a:t>
            </a:r>
            <a:r>
              <a:rPr lang="hy-AM" sz="2400" dirty="0" smtClean="0"/>
              <a:t>ությունը </a:t>
            </a:r>
            <a:r>
              <a:rPr lang="en-US" sz="2400" dirty="0" err="1" smtClean="0"/>
              <a:t>ազգային</a:t>
            </a:r>
            <a:r>
              <a:rPr lang="en-US" sz="2400" dirty="0" smtClean="0"/>
              <a:t> </a:t>
            </a:r>
            <a:r>
              <a:rPr lang="en-US" sz="2400" dirty="0" err="1" smtClean="0"/>
              <a:t>օրենսդրության</a:t>
            </a:r>
            <a:endParaRPr lang="en-US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2400" dirty="0" err="1" smtClean="0"/>
              <a:t>Մշակել</a:t>
            </a:r>
            <a:r>
              <a:rPr lang="en-US" sz="2400" dirty="0" smtClean="0"/>
              <a:t> </a:t>
            </a:r>
            <a:r>
              <a:rPr lang="en-US" sz="2400" dirty="0" err="1" smtClean="0"/>
              <a:t>եւ</a:t>
            </a:r>
            <a:r>
              <a:rPr lang="en-US" sz="2400" dirty="0" smtClean="0"/>
              <a:t> </a:t>
            </a:r>
            <a:r>
              <a:rPr lang="en-US" sz="2400" dirty="0" err="1" smtClean="0"/>
              <a:t>թարմացնել</a:t>
            </a:r>
            <a:r>
              <a:rPr lang="en-US" sz="2400" dirty="0" smtClean="0"/>
              <a:t> </a:t>
            </a:r>
            <a:r>
              <a:rPr lang="en-US" sz="2400" dirty="0" err="1" smtClean="0"/>
              <a:t>վեճերի</a:t>
            </a:r>
            <a:r>
              <a:rPr lang="en-US" sz="2400" dirty="0" smtClean="0"/>
              <a:t> </a:t>
            </a:r>
            <a:r>
              <a:rPr lang="en-US" sz="2400" dirty="0" err="1" smtClean="0"/>
              <a:t>լուծման</a:t>
            </a:r>
            <a:r>
              <a:rPr lang="en-US" sz="2400" dirty="0" smtClean="0"/>
              <a:t> </a:t>
            </a:r>
            <a:r>
              <a:rPr lang="en-US" sz="2400" dirty="0" err="1" smtClean="0"/>
              <a:t>քաղաքականությունը</a:t>
            </a:r>
            <a:r>
              <a:rPr lang="hy-AM" sz="2400" dirty="0" smtClean="0"/>
              <a:t>, </a:t>
            </a:r>
            <a:r>
              <a:rPr lang="en-US" sz="2400" dirty="0" err="1" smtClean="0"/>
              <a:t>համակարգ</a:t>
            </a:r>
            <a:r>
              <a:rPr lang="hy-AM" sz="2400" dirty="0" smtClean="0"/>
              <a:t>ել </a:t>
            </a:r>
            <a:r>
              <a:rPr lang="en-US" sz="2400" dirty="0" err="1" smtClean="0"/>
              <a:t>այն</a:t>
            </a:r>
            <a:r>
              <a:rPr lang="en-US" sz="2400" dirty="0" smtClean="0"/>
              <a:t> ՄՍՀԿ</a:t>
            </a:r>
            <a:r>
              <a:rPr lang="hy-AM" sz="2400" dirty="0" smtClean="0"/>
              <a:t> (WIPO)-ի կանոններին</a:t>
            </a:r>
            <a:endParaRPr lang="en-US" sz="2400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5"/>
          <p:cNvSpPr>
            <a:spLocks noGrp="1" noChangeArrowheads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hy-AM" smtClean="0"/>
              <a:t>ԻՀ ՀԿ-ի տարեկան ժողով, Երեւան, Դեկտ.28, 2012</a:t>
            </a:r>
            <a:endParaRPr lang="en-US"/>
          </a:p>
        </p:txBody>
      </p:sp>
      <p:sp>
        <p:nvSpPr>
          <p:cNvPr id="6147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D65933F-572C-424B-96B6-F65C16F2AD1A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614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/>
          <a:lstStyle/>
          <a:p>
            <a:pPr eaLnBrk="1" hangingPunct="1"/>
            <a:r>
              <a:rPr lang="hy-AM" sz="4000" dirty="0" smtClean="0"/>
              <a:t>DNS սարքերի նորացում</a:t>
            </a:r>
            <a:endParaRPr lang="en-US" sz="4000" dirty="0" smtClean="0"/>
          </a:p>
        </p:txBody>
      </p:sp>
      <p:sp>
        <p:nvSpPr>
          <p:cNvPr id="6150" name="Slide Number Placeholder 4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B77D88E2-1162-4D31-8063-3065915BADC3}" type="slidenum">
              <a:rPr lang="en-US" sz="1400"/>
              <a:pPr algn="r"/>
              <a:t>4</a:t>
            </a:fld>
            <a:endParaRPr lang="en-US" sz="1400"/>
          </a:p>
        </p:txBody>
      </p:sp>
      <p:sp>
        <p:nvSpPr>
          <p:cNvPr id="6151" name="Rectangle 1"/>
          <p:cNvSpPr>
            <a:spLocks noChangeArrowheads="1"/>
          </p:cNvSpPr>
          <p:nvPr/>
        </p:nvSpPr>
        <p:spPr bwMode="auto">
          <a:xfrm>
            <a:off x="533400" y="1738661"/>
            <a:ext cx="8229600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r>
              <a:rPr lang="en-US" sz="2800" dirty="0">
                <a:latin typeface="Consolas" pitchFamily="49" charset="0"/>
                <a:ea typeface="Calibri" pitchFamily="34" charset="0"/>
                <a:cs typeface="Times New Roman" pitchFamily="18" charset="0"/>
              </a:rPr>
              <a:t>a. </a:t>
            </a:r>
            <a:r>
              <a:rPr lang="hy-AM" sz="2800" dirty="0" smtClean="0">
                <a:latin typeface="Consolas" pitchFamily="49" charset="0"/>
                <a:ea typeface="Calibri" pitchFamily="34" charset="0"/>
                <a:cs typeface="Times New Roman" pitchFamily="18" charset="0"/>
              </a:rPr>
              <a:t>Սերվեր</a:t>
            </a:r>
            <a:r>
              <a:rPr lang="en-US" sz="2800" dirty="0">
                <a:latin typeface="Consolas" pitchFamily="49" charset="0"/>
                <a:ea typeface="Calibri" pitchFamily="34" charset="0"/>
                <a:cs typeface="Times New Roman" pitchFamily="18" charset="0"/>
              </a:rPr>
              <a:t>	</a:t>
            </a:r>
            <a:r>
              <a:rPr lang="en-US" sz="2800" dirty="0" smtClean="0">
                <a:latin typeface="Consolas" pitchFamily="49" charset="0"/>
                <a:ea typeface="Calibri" pitchFamily="34" charset="0"/>
                <a:cs typeface="Times New Roman" pitchFamily="18" charset="0"/>
              </a:rPr>
              <a:t>2</a:t>
            </a:r>
            <a:endParaRPr lang="en-US" sz="2800" dirty="0"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en-US" sz="2800" dirty="0">
                <a:latin typeface="Consolas" pitchFamily="49" charset="0"/>
                <a:ea typeface="Calibri" pitchFamily="34" charset="0"/>
                <a:cs typeface="Times New Roman" pitchFamily="18" charset="0"/>
              </a:rPr>
              <a:t>b. </a:t>
            </a:r>
            <a:r>
              <a:rPr lang="hy-AM" sz="2800" dirty="0" smtClean="0">
                <a:latin typeface="Consolas" pitchFamily="49" charset="0"/>
                <a:ea typeface="Calibri" pitchFamily="34" charset="0"/>
                <a:cs typeface="Times New Roman" pitchFamily="18" charset="0"/>
              </a:rPr>
              <a:t>Ռաուտեր</a:t>
            </a:r>
            <a:r>
              <a:rPr lang="en-US" sz="2800" dirty="0">
                <a:latin typeface="Consolas" pitchFamily="49" charset="0"/>
                <a:ea typeface="Calibri" pitchFamily="34" charset="0"/>
                <a:cs typeface="Times New Roman" pitchFamily="18" charset="0"/>
              </a:rPr>
              <a:t>	</a:t>
            </a:r>
            <a:r>
              <a:rPr lang="en-US" sz="2800" dirty="0" smtClean="0">
                <a:latin typeface="Consolas" pitchFamily="49" charset="0"/>
                <a:ea typeface="Calibri" pitchFamily="34" charset="0"/>
                <a:cs typeface="Times New Roman" pitchFamily="18" charset="0"/>
              </a:rPr>
              <a:t>3</a:t>
            </a:r>
            <a:endParaRPr lang="en-US" sz="2800" dirty="0"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en-US" sz="2800" dirty="0">
                <a:latin typeface="Consolas" pitchFamily="49" charset="0"/>
                <a:ea typeface="Calibri" pitchFamily="34" charset="0"/>
                <a:cs typeface="Times New Roman" pitchFamily="18" charset="0"/>
              </a:rPr>
              <a:t>c. </a:t>
            </a:r>
            <a:r>
              <a:rPr lang="hy-AM" sz="2800" dirty="0" smtClean="0">
                <a:latin typeface="Consolas" pitchFamily="49" charset="0"/>
                <a:ea typeface="Calibri" pitchFamily="34" charset="0"/>
                <a:cs typeface="Times New Roman" pitchFamily="18" charset="0"/>
              </a:rPr>
              <a:t>Սվիտչ</a:t>
            </a:r>
            <a:r>
              <a:rPr lang="en-US" sz="2800" dirty="0">
                <a:latin typeface="Consolas" pitchFamily="49" charset="0"/>
                <a:ea typeface="Calibri" pitchFamily="34" charset="0"/>
                <a:cs typeface="Times New Roman" pitchFamily="18" charset="0"/>
              </a:rPr>
              <a:t>		</a:t>
            </a:r>
            <a:r>
              <a:rPr lang="en-US" sz="2800" dirty="0" smtClean="0">
                <a:latin typeface="Consolas" pitchFamily="49" charset="0"/>
                <a:ea typeface="Calibri" pitchFamily="34" charset="0"/>
                <a:cs typeface="Times New Roman" pitchFamily="18" charset="0"/>
              </a:rPr>
              <a:t>2</a:t>
            </a:r>
            <a:endParaRPr lang="en-US" sz="2800" dirty="0"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en-US" sz="2800" dirty="0">
                <a:latin typeface="Consolas" pitchFamily="49" charset="0"/>
                <a:ea typeface="Calibri" pitchFamily="34" charset="0"/>
                <a:cs typeface="Times New Roman" pitchFamily="18" charset="0"/>
              </a:rPr>
              <a:t>d. UPS		</a:t>
            </a:r>
            <a:r>
              <a:rPr lang="en-US" sz="2800" dirty="0" smtClean="0">
                <a:latin typeface="Consolas" pitchFamily="49" charset="0"/>
                <a:ea typeface="Calibri" pitchFamily="34" charset="0"/>
                <a:cs typeface="Times New Roman" pitchFamily="18" charset="0"/>
              </a:rPr>
              <a:t>3</a:t>
            </a:r>
            <a:endParaRPr lang="en-US" sz="2800" dirty="0"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en-US" sz="2800" dirty="0">
                <a:latin typeface="Consolas" pitchFamily="49" charset="0"/>
                <a:ea typeface="Calibri" pitchFamily="34" charset="0"/>
                <a:cs typeface="Times New Roman" pitchFamily="18" charset="0"/>
              </a:rPr>
              <a:t>e. </a:t>
            </a:r>
            <a:r>
              <a:rPr lang="hy-AM" sz="2800" dirty="0" smtClean="0">
                <a:latin typeface="Consolas" pitchFamily="49" charset="0"/>
                <a:ea typeface="Calibri" pitchFamily="34" charset="0"/>
                <a:cs typeface="Times New Roman" pitchFamily="18" charset="0"/>
              </a:rPr>
              <a:t>Լարման կարգավորիչ</a:t>
            </a:r>
            <a:r>
              <a:rPr lang="en-US" sz="2800" dirty="0">
                <a:latin typeface="Consolas" pitchFamily="49" charset="0"/>
                <a:ea typeface="Calibri" pitchFamily="34" charset="0"/>
                <a:cs typeface="Times New Roman" pitchFamily="18" charset="0"/>
              </a:rPr>
              <a:t>	</a:t>
            </a:r>
            <a:r>
              <a:rPr lang="en-US" sz="2800" dirty="0" smtClean="0">
                <a:latin typeface="Consolas" pitchFamily="49" charset="0"/>
                <a:ea typeface="Calibri" pitchFamily="34" charset="0"/>
                <a:cs typeface="Times New Roman" pitchFamily="18" charset="0"/>
              </a:rPr>
              <a:t>3p</a:t>
            </a:r>
            <a:endParaRPr lang="en-US" sz="2800" dirty="0">
              <a:ea typeface="Calibri" pitchFamily="34" charset="0"/>
              <a:cs typeface="Times New Roman" pitchFamily="18" charset="0"/>
            </a:endParaRPr>
          </a:p>
          <a:p>
            <a:pPr eaLnBrk="0" hangingPunct="0"/>
            <a:endParaRPr lang="en-US" sz="2800" dirty="0">
              <a:latin typeface="Consolas" pitchFamily="49" charset="0"/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hy-AM" sz="2800" dirty="0" smtClean="0">
                <a:latin typeface="Consolas" pitchFamily="49" charset="0"/>
                <a:ea typeface="Calibri" pitchFamily="34" charset="0"/>
                <a:cs typeface="Times New Roman" pitchFamily="18" charset="0"/>
              </a:rPr>
              <a:t>Ծախսված գումար՝</a:t>
            </a:r>
            <a:r>
              <a:rPr lang="en-US" sz="2800" dirty="0" smtClean="0">
                <a:latin typeface="Consolas" pitchFamily="49" charset="0"/>
                <a:ea typeface="Calibri" pitchFamily="34" charset="0"/>
                <a:cs typeface="Times New Roman" pitchFamily="18" charset="0"/>
              </a:rPr>
              <a:t> USD 25,000</a:t>
            </a:r>
            <a:endParaRPr lang="en-US" sz="2800" dirty="0">
              <a:latin typeface="Consolas" pitchFamily="49" charset="0"/>
              <a:ea typeface="Calibri" pitchFamily="34" charset="0"/>
              <a:cs typeface="Times New Roman" pitchFamily="18" charset="0"/>
            </a:endParaRPr>
          </a:p>
          <a:p>
            <a:pPr eaLnBrk="0" hangingPunct="0"/>
            <a:endParaRPr lang="en-US" sz="2800" dirty="0">
              <a:latin typeface="Consolas" pitchFamily="49" charset="0"/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5"/>
          <p:cNvSpPr>
            <a:spLocks noGrp="1" noChangeArrowheads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hy-AM" smtClean="0"/>
              <a:t>ԻՀ ՀԿ-ի տարեկան ժողով, Երեւան, Դեկտ.28, 2012</a:t>
            </a:r>
            <a:endParaRPr lang="en-US"/>
          </a:p>
        </p:txBody>
      </p:sp>
      <p:sp>
        <p:nvSpPr>
          <p:cNvPr id="7171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8B880D0-C85E-4121-8EE8-D83E46C6178D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/>
          <a:lstStyle/>
          <a:p>
            <a:r>
              <a:rPr lang="hy-AM" dirty="0" smtClean="0"/>
              <a:t>AMNIC-ի </a:t>
            </a:r>
            <a:r>
              <a:rPr lang="ru-RU" dirty="0" smtClean="0"/>
              <a:t>ASN</a:t>
            </a:r>
            <a:r>
              <a:rPr lang="hy-AM" dirty="0" smtClean="0"/>
              <a:t>-ը</a:t>
            </a:r>
            <a:endParaRPr lang="ru-RU" dirty="0" smtClean="0"/>
          </a:p>
        </p:txBody>
      </p:sp>
      <p:sp>
        <p:nvSpPr>
          <p:cNvPr id="717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hy-AM" dirty="0" smtClean="0"/>
              <a:t>Անկախության համար </a:t>
            </a:r>
            <a:r>
              <a:rPr lang="en-US" dirty="0" smtClean="0"/>
              <a:t>AMNIC</a:t>
            </a:r>
            <a:r>
              <a:rPr lang="hy-AM" dirty="0" smtClean="0"/>
              <a:t>-ը </a:t>
            </a:r>
            <a:r>
              <a:rPr lang="en-US" dirty="0" smtClean="0"/>
              <a:t>RIPE</a:t>
            </a:r>
            <a:r>
              <a:rPr lang="hy-AM" dirty="0" smtClean="0"/>
              <a:t>-ից</a:t>
            </a:r>
            <a:r>
              <a:rPr lang="en-US" dirty="0" smtClean="0"/>
              <a:t> </a:t>
            </a:r>
            <a:r>
              <a:rPr lang="hy-AM" dirty="0" smtClean="0"/>
              <a:t>ձեռք է բերել սեփական </a:t>
            </a:r>
            <a:r>
              <a:rPr lang="ru-RU" dirty="0" smtClean="0"/>
              <a:t>ASN</a:t>
            </a:r>
            <a:r>
              <a:rPr lang="hy-AM" dirty="0" smtClean="0"/>
              <a:t>-ը եւ </a:t>
            </a:r>
            <a:r>
              <a:rPr lang="ru-RU" dirty="0" smtClean="0"/>
              <a:t>IP </a:t>
            </a:r>
            <a:r>
              <a:rPr lang="hy-AM" dirty="0" smtClean="0"/>
              <a:t>հասցեներ</a:t>
            </a:r>
            <a:r>
              <a:rPr lang="ru-RU" dirty="0" smtClean="0"/>
              <a:t> </a:t>
            </a:r>
          </a:p>
        </p:txBody>
      </p:sp>
      <p:sp>
        <p:nvSpPr>
          <p:cNvPr id="7174" name="Slide Number Placeholder 3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3879567C-107F-4B38-8669-992FFEACD445}" type="slidenum">
              <a:rPr lang="en-US" sz="1400"/>
              <a:pPr algn="r"/>
              <a:t>5</a:t>
            </a:fld>
            <a:endParaRPr lang="en-US" sz="14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5"/>
          <p:cNvSpPr>
            <a:spLocks noGrp="1" noChangeArrowheads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hy-AM" smtClean="0"/>
              <a:t>ԻՀ ՀԿ-ի տարեկան ժողով, Երեւան, Դեկտ.28, 2012</a:t>
            </a:r>
            <a:endParaRPr lang="en-US"/>
          </a:p>
        </p:txBody>
      </p:sp>
      <p:sp>
        <p:nvSpPr>
          <p:cNvPr id="8195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9116FB5-CE5F-4BDD-BA1B-933FF371B9BE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600" b="1" dirty="0" smtClean="0">
                <a:solidFill>
                  <a:schemeClr val="accent6"/>
                </a:solidFill>
              </a:rPr>
              <a:t>DNS </a:t>
            </a:r>
            <a:r>
              <a:rPr lang="hy-AM" sz="3600" b="1" dirty="0" smtClean="0">
                <a:solidFill>
                  <a:schemeClr val="accent6"/>
                </a:solidFill>
              </a:rPr>
              <a:t>ծառայության անվտանգությունը Հայաստանում</a:t>
            </a:r>
            <a:endParaRPr lang="en-US" sz="3600" b="1" dirty="0">
              <a:solidFill>
                <a:schemeClr val="accent6"/>
              </a:solidFill>
            </a:endParaRPr>
          </a:p>
        </p:txBody>
      </p:sp>
      <p:sp>
        <p:nvSpPr>
          <p:cNvPr id="8198" name="Slide Number Placeholder 4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E7C3DF71-D783-48E5-BCC3-99034BA8A676}" type="slidenum">
              <a:rPr lang="en-US" sz="1400"/>
              <a:pPr algn="r"/>
              <a:t>6</a:t>
            </a:fld>
            <a:endParaRPr lang="en-US" sz="1400"/>
          </a:p>
        </p:txBody>
      </p:sp>
      <p:sp>
        <p:nvSpPr>
          <p:cNvPr id="8199" name="TextBox 5"/>
          <p:cNvSpPr txBox="1">
            <a:spLocks noChangeArrowheads="1"/>
          </p:cNvSpPr>
          <p:nvPr/>
        </p:nvSpPr>
        <p:spPr bwMode="auto">
          <a:xfrm>
            <a:off x="228600" y="2743200"/>
            <a:ext cx="8686800" cy="2523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1">
              <a:buFontTx/>
              <a:buChar char="•"/>
            </a:pPr>
            <a:r>
              <a:rPr lang="en-US" sz="2800" dirty="0"/>
              <a:t>      </a:t>
            </a:r>
            <a:r>
              <a:rPr lang="hy-AM" sz="2800" dirty="0" smtClean="0"/>
              <a:t>Երկու անկախ ինտերնետ կապ</a:t>
            </a:r>
            <a:endParaRPr lang="en-US" sz="2800" dirty="0"/>
          </a:p>
          <a:p>
            <a:pPr lvl="1">
              <a:buFont typeface="Arial" charset="0"/>
              <a:buChar char="•"/>
            </a:pPr>
            <a:r>
              <a:rPr lang="en-US" sz="2800" dirty="0"/>
              <a:t>      </a:t>
            </a:r>
            <a:r>
              <a:rPr lang="hy-AM" sz="2800" dirty="0" smtClean="0"/>
              <a:t>Նորացված սերվերներ</a:t>
            </a:r>
            <a:endParaRPr lang="en-US" sz="2800" dirty="0"/>
          </a:p>
          <a:p>
            <a:pPr lvl="1">
              <a:buFont typeface="Arial" charset="0"/>
              <a:buChar char="•"/>
            </a:pPr>
            <a:r>
              <a:rPr lang="en-US" sz="2800" dirty="0"/>
              <a:t>      </a:t>
            </a:r>
            <a:r>
              <a:rPr lang="hy-AM" sz="2800" dirty="0" smtClean="0"/>
              <a:t>DNS սերվերների պատճենը ASNET-AM-ում</a:t>
            </a:r>
            <a:endParaRPr lang="en-US" sz="2800" dirty="0"/>
          </a:p>
          <a:p>
            <a:pPr lvl="1">
              <a:buFont typeface="Arial" charset="0"/>
              <a:buChar char="•"/>
            </a:pPr>
            <a:r>
              <a:rPr lang="en-US" sz="2800" dirty="0"/>
              <a:t>      DNSSEC</a:t>
            </a:r>
          </a:p>
          <a:p>
            <a:pPr lvl="1">
              <a:buFont typeface="Arial" charset="0"/>
              <a:buChar char="•"/>
            </a:pPr>
            <a:r>
              <a:rPr lang="en-US" sz="2800" dirty="0"/>
              <a:t>      </a:t>
            </a:r>
            <a:r>
              <a:rPr lang="en-US" sz="2800" dirty="0" err="1"/>
              <a:t>CommunityDNS</a:t>
            </a:r>
            <a:r>
              <a:rPr lang="en-US" sz="2800" dirty="0"/>
              <a:t> </a:t>
            </a:r>
            <a:r>
              <a:rPr lang="hy-AM" sz="2800" dirty="0" smtClean="0"/>
              <a:t>սերվեր</a:t>
            </a:r>
            <a:endParaRPr lang="en-US" sz="2800" dirty="0"/>
          </a:p>
          <a:p>
            <a:pPr lvl="1"/>
            <a:endParaRPr lang="en-US" dirty="0"/>
          </a:p>
        </p:txBody>
      </p:sp>
      <p:pic>
        <p:nvPicPr>
          <p:cNvPr id="8200" name="Picture 7" descr="asne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7050" y="4114800"/>
            <a:ext cx="226695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5"/>
          <p:cNvSpPr>
            <a:spLocks noGrp="1" noChangeArrowheads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hy-AM" smtClean="0"/>
              <a:t>ԻՀ ՀԿ-ի տարեկան ժողով, Երեւան, Դեկտ.28, 2012</a:t>
            </a:r>
            <a:endParaRPr lang="en-US"/>
          </a:p>
        </p:txBody>
      </p:sp>
      <p:sp>
        <p:nvSpPr>
          <p:cNvPr id="9219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71EEE87-8989-4942-B759-D79B0E399B6D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0" y="0"/>
            <a:ext cx="3124200" cy="639763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b="1" dirty="0" smtClean="0">
                <a:solidFill>
                  <a:schemeClr val="accent6"/>
                </a:solidFill>
              </a:rPr>
              <a:t>DNSSEC</a:t>
            </a:r>
            <a:endParaRPr lang="en-US" sz="3600" b="1" dirty="0">
              <a:solidFill>
                <a:schemeClr val="accent6"/>
              </a:solidFill>
            </a:endParaRPr>
          </a:p>
        </p:txBody>
      </p:sp>
      <p:sp>
        <p:nvSpPr>
          <p:cNvPr id="9222" name="Slide Number Placeholder 4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8D93394F-F346-4D0D-B1BD-FC4950A19BB8}" type="slidenum">
              <a:rPr lang="en-US" sz="1400"/>
              <a:pPr algn="r"/>
              <a:t>7</a:t>
            </a:fld>
            <a:endParaRPr lang="en-US" sz="1400"/>
          </a:p>
        </p:txBody>
      </p:sp>
      <p:sp>
        <p:nvSpPr>
          <p:cNvPr id="9223" name="TextBox 5"/>
          <p:cNvSpPr txBox="1">
            <a:spLocks noChangeArrowheads="1"/>
          </p:cNvSpPr>
          <p:nvPr/>
        </p:nvSpPr>
        <p:spPr bwMode="auto">
          <a:xfrm>
            <a:off x="304800" y="685800"/>
            <a:ext cx="8610600" cy="5386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Char char="•"/>
            </a:pPr>
            <a:r>
              <a:rPr lang="en-US" sz="2400" b="1" dirty="0"/>
              <a:t>    DNSSEC </a:t>
            </a:r>
            <a:r>
              <a:rPr lang="en-US" sz="2400" b="1" dirty="0" smtClean="0"/>
              <a:t>– </a:t>
            </a:r>
            <a:r>
              <a:rPr lang="hy-AM" sz="2400" b="1" dirty="0" smtClean="0"/>
              <a:t>ավարտվել է</a:t>
            </a:r>
            <a:r>
              <a:rPr lang="en-US" sz="2400" b="1" dirty="0" smtClean="0"/>
              <a:t> 2011</a:t>
            </a:r>
            <a:r>
              <a:rPr lang="hy-AM" sz="2400" b="1" dirty="0" smtClean="0"/>
              <a:t> հուլիսին</a:t>
            </a:r>
            <a:endParaRPr lang="en-US" sz="2400" b="1" dirty="0"/>
          </a:p>
          <a:p>
            <a:r>
              <a:rPr lang="en-US" sz="2400" b="1" dirty="0"/>
              <a:t>   </a:t>
            </a:r>
            <a:r>
              <a:rPr lang="en-US" sz="2000" b="1" dirty="0"/>
              <a:t>a. </a:t>
            </a:r>
            <a:r>
              <a:rPr lang="hy-AM" sz="2000" b="1" dirty="0" smtClean="0"/>
              <a:t>Բոլոր զոնաները</a:t>
            </a:r>
            <a:r>
              <a:rPr lang="en-US" sz="2000" b="1" dirty="0" smtClean="0"/>
              <a:t>, </a:t>
            </a:r>
            <a:r>
              <a:rPr lang="hy-AM" sz="2000" b="1" dirty="0" smtClean="0"/>
              <a:t>բացառությամբ</a:t>
            </a:r>
            <a:r>
              <a:rPr lang="en-US" sz="2000" b="1" dirty="0" smtClean="0"/>
              <a:t> </a:t>
            </a:r>
            <a:r>
              <a:rPr lang="en-US" sz="2000" b="1" dirty="0"/>
              <a:t>.</a:t>
            </a:r>
            <a:r>
              <a:rPr lang="en-US" sz="2000" b="1" dirty="0" smtClean="0"/>
              <a:t>am, </a:t>
            </a:r>
            <a:r>
              <a:rPr lang="hy-AM" sz="2000" b="1" dirty="0" smtClean="0"/>
              <a:t>ստորագրված են եղել  </a:t>
            </a:r>
            <a:r>
              <a:rPr lang="en-US" sz="2000" b="1" dirty="0" smtClean="0"/>
              <a:t>2010</a:t>
            </a:r>
            <a:r>
              <a:rPr lang="hy-AM" sz="2000" b="1" dirty="0" smtClean="0"/>
              <a:t> հուլիսին</a:t>
            </a:r>
            <a:r>
              <a:rPr lang="en-US" sz="2000" b="1" dirty="0" smtClean="0"/>
              <a:t>:</a:t>
            </a:r>
            <a:endParaRPr lang="en-US" sz="2000" b="1" dirty="0"/>
          </a:p>
          <a:p>
            <a:r>
              <a:rPr lang="en-US" sz="2000" b="1" dirty="0"/>
              <a:t>	amnic.net</a:t>
            </a:r>
          </a:p>
          <a:p>
            <a:r>
              <a:rPr lang="en-US" sz="2000" b="1" dirty="0"/>
              <a:t>	c.1.2.0.c.7.6.0.1.0.0.2.ip6.arpa</a:t>
            </a:r>
          </a:p>
          <a:p>
            <a:r>
              <a:rPr lang="en-US" sz="2000" b="1" dirty="0"/>
              <a:t>	74.43.195.in-addr.arpa</a:t>
            </a:r>
          </a:p>
          <a:p>
            <a:r>
              <a:rPr lang="en-US" sz="2000" b="1" dirty="0"/>
              <a:t>	75.43.195.in-addr.arpa</a:t>
            </a:r>
          </a:p>
          <a:p>
            <a:r>
              <a:rPr lang="en-US" sz="2000" b="1" dirty="0"/>
              <a:t>   b. .am </a:t>
            </a:r>
            <a:r>
              <a:rPr lang="hy-AM" sz="2000" b="1" dirty="0" smtClean="0"/>
              <a:t>զոնան  ստորագրվեց </a:t>
            </a:r>
            <a:r>
              <a:rPr lang="en-US" sz="2000" b="1" dirty="0" smtClean="0"/>
              <a:t>2011</a:t>
            </a:r>
            <a:r>
              <a:rPr lang="hy-AM" sz="2000" b="1" dirty="0" smtClean="0"/>
              <a:t> փետրվարին</a:t>
            </a:r>
            <a:endParaRPr lang="en-US" sz="2000" b="1" dirty="0"/>
          </a:p>
          <a:p>
            <a:r>
              <a:rPr lang="en-US" sz="2000" b="1" dirty="0"/>
              <a:t>   c. registrant/registrar </a:t>
            </a:r>
            <a:r>
              <a:rPr lang="hy-AM" sz="2000" b="1" dirty="0" smtClean="0"/>
              <a:t>ինտերֆեյսը նորացվել էր սիգնատըրաների ընդունման համար </a:t>
            </a:r>
            <a:r>
              <a:rPr lang="en-US" sz="2000" b="1" dirty="0" smtClean="0"/>
              <a:t>2011</a:t>
            </a:r>
            <a:r>
              <a:rPr lang="hy-AM" sz="2000" b="1" dirty="0" smtClean="0"/>
              <a:t> հուլիսին</a:t>
            </a:r>
            <a:endParaRPr lang="en-US" sz="2000" b="1" dirty="0"/>
          </a:p>
          <a:p>
            <a:r>
              <a:rPr lang="en-US" sz="2400" b="1" dirty="0"/>
              <a:t>	</a:t>
            </a:r>
          </a:p>
          <a:p>
            <a:pPr>
              <a:buFont typeface="Arial" charset="0"/>
              <a:buChar char="•"/>
            </a:pPr>
            <a:r>
              <a:rPr lang="en-US" sz="2400" b="1" dirty="0"/>
              <a:t>    </a:t>
            </a:r>
            <a:r>
              <a:rPr lang="en-US" sz="2400" b="1" dirty="0" err="1"/>
              <a:t>Asyncronous</a:t>
            </a:r>
            <a:r>
              <a:rPr lang="en-US" sz="2400" b="1" dirty="0"/>
              <a:t> DNS </a:t>
            </a:r>
            <a:r>
              <a:rPr lang="hy-AM" sz="2400" b="1" dirty="0" smtClean="0"/>
              <a:t>նորացումները ավարտվել են 2011 նոյեմբերին:</a:t>
            </a:r>
            <a:endParaRPr lang="en-US" sz="2400" b="1" dirty="0"/>
          </a:p>
          <a:p>
            <a:r>
              <a:rPr lang="en-US" sz="2000" b="1" dirty="0"/>
              <a:t>	</a:t>
            </a:r>
            <a:r>
              <a:rPr lang="hy-AM" sz="2000" b="1" dirty="0" smtClean="0"/>
              <a:t>Այժմ </a:t>
            </a:r>
            <a:r>
              <a:rPr lang="en-US" sz="2000" b="1" dirty="0" smtClean="0"/>
              <a:t>DNS</a:t>
            </a:r>
            <a:r>
              <a:rPr lang="hy-AM" sz="2000" b="1" dirty="0" smtClean="0"/>
              <a:t>-ի նորացումները</a:t>
            </a:r>
            <a:r>
              <a:rPr lang="en-US" sz="2000" b="1" dirty="0" smtClean="0"/>
              <a:t> </a:t>
            </a:r>
            <a:r>
              <a:rPr lang="hy-AM" sz="2000" b="1" dirty="0" smtClean="0"/>
              <a:t>չեն սպասում ձեռգի հաստանմանըշ նրանք ավտոմատ են մշակվում եւ </a:t>
            </a:r>
            <a:r>
              <a:rPr lang="en-US" sz="2000" b="1" dirty="0" smtClean="0"/>
              <a:t>.am </a:t>
            </a:r>
            <a:r>
              <a:rPr lang="hy-AM" sz="2000" b="1" dirty="0" smtClean="0"/>
              <a:t>զոնան վերաբեռնավորվում է ամեն </a:t>
            </a:r>
            <a:r>
              <a:rPr lang="en-US" sz="2000" b="1" dirty="0" smtClean="0"/>
              <a:t>5 </a:t>
            </a:r>
            <a:r>
              <a:rPr lang="hy-AM" sz="2000" b="1" dirty="0" smtClean="0"/>
              <a:t>հրոպե:</a:t>
            </a:r>
            <a:r>
              <a:rPr lang="en-US" sz="2000" b="1" dirty="0" smtClean="0"/>
              <a:t>   </a:t>
            </a:r>
            <a:endParaRPr lang="en-US" sz="2400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5"/>
          <p:cNvSpPr>
            <a:spLocks noGrp="1" noChangeArrowheads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hy-AM" smtClean="0"/>
              <a:t>ԻՀ ՀԿ-ի տարեկան ժողով, Երեւան, Դեկտ.28, 2012</a:t>
            </a:r>
            <a:endParaRPr lang="en-US"/>
          </a:p>
        </p:txBody>
      </p:sp>
      <p:sp>
        <p:nvSpPr>
          <p:cNvPr id="10243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D288A8D-35B6-42A2-B290-C0887178C85B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1828800" y="274638"/>
            <a:ext cx="4114800" cy="868362"/>
          </a:xfrm>
        </p:spPr>
        <p:txBody>
          <a:bodyPr/>
          <a:lstStyle/>
          <a:p>
            <a:pPr>
              <a:defRPr/>
            </a:pPr>
            <a:r>
              <a:rPr lang="en-US" b="1" dirty="0" smtClean="0">
                <a:solidFill>
                  <a:schemeClr val="accent6"/>
                </a:solidFill>
              </a:rPr>
              <a:t>DNSSEC</a:t>
            </a:r>
            <a:endParaRPr lang="ru-RU" dirty="0" smtClean="0"/>
          </a:p>
        </p:txBody>
      </p:sp>
      <p:sp>
        <p:nvSpPr>
          <p:cNvPr id="1024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DNSSEC - </a:t>
            </a:r>
            <a:r>
              <a:rPr lang="hy-AM" dirty="0" smtClean="0"/>
              <a:t>ստորագրված դոմենայն անունների թիվը AM զոնայում - 7</a:t>
            </a:r>
            <a:endParaRPr lang="en-US" dirty="0" smtClean="0"/>
          </a:p>
          <a:p>
            <a:r>
              <a:rPr lang="hy-AM" dirty="0" smtClean="0"/>
              <a:t> IPv6- IPv6 սոսինձված գրանցումների քանակը - 22 </a:t>
            </a:r>
            <a:endParaRPr lang="en-US" dirty="0" smtClean="0"/>
          </a:p>
          <a:p>
            <a:r>
              <a:rPr lang="hy-AM" dirty="0" smtClean="0"/>
              <a:t>IPv6- IPv6 հնարավորություն ունեցող</a:t>
            </a:r>
            <a:r>
              <a:rPr lang="en-US" dirty="0" smtClean="0"/>
              <a:t> </a:t>
            </a:r>
            <a:r>
              <a:rPr lang="hy-AM" dirty="0" smtClean="0"/>
              <a:t>NS եւ վեբ սերվերների քանակը -</a:t>
            </a:r>
            <a:endParaRPr lang="en-US" dirty="0" smtClean="0"/>
          </a:p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</p:txBody>
      </p:sp>
      <p:sp>
        <p:nvSpPr>
          <p:cNvPr id="10246" name="Slide Number Placeholder 3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C1F25F44-13BB-4973-BF1B-817B5E675BD6}" type="slidenum">
              <a:rPr lang="en-US" sz="1400"/>
              <a:pPr algn="r"/>
              <a:t>8</a:t>
            </a:fld>
            <a:endParaRPr lang="en-US" sz="14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5"/>
          <p:cNvSpPr>
            <a:spLocks noGrp="1" noChangeArrowheads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hy-AM" smtClean="0"/>
              <a:t>ԻՀ ՀԿ-ի տարեկան ժողով, Երեւան, Դեկտ.28, 2012</a:t>
            </a:r>
            <a:endParaRPr lang="en-US"/>
          </a:p>
        </p:txBody>
      </p:sp>
      <p:sp>
        <p:nvSpPr>
          <p:cNvPr id="12291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AD91ED7-8335-4E61-B0FD-20183E8BB6EA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12293" name="Slide Number Placeholder 2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025B1811-2DEE-4E5E-9AA4-ED7152E5E50E}" type="slidenum">
              <a:rPr lang="en-US" sz="1400"/>
              <a:pPr algn="r"/>
              <a:t>9</a:t>
            </a:fld>
            <a:endParaRPr lang="en-US" sz="1400"/>
          </a:p>
        </p:txBody>
      </p:sp>
      <p:sp>
        <p:nvSpPr>
          <p:cNvPr id="6" name="TextBox 5"/>
          <p:cNvSpPr txBox="1"/>
          <p:nvPr/>
        </p:nvSpPr>
        <p:spPr>
          <a:xfrm>
            <a:off x="1752600" y="228600"/>
            <a:ext cx="5486400" cy="646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3600" b="1" dirty="0">
                <a:solidFill>
                  <a:schemeClr val="accent6"/>
                </a:solidFill>
              </a:rPr>
              <a:t>Community DNS </a:t>
            </a:r>
            <a:r>
              <a:rPr lang="hy-AM" sz="3600" b="1" dirty="0" smtClean="0">
                <a:solidFill>
                  <a:schemeClr val="accent6"/>
                </a:solidFill>
              </a:rPr>
              <a:t>սերվեր</a:t>
            </a:r>
            <a:endParaRPr lang="en-US" dirty="0"/>
          </a:p>
        </p:txBody>
      </p:sp>
      <p:sp>
        <p:nvSpPr>
          <p:cNvPr id="12295" name="Rectangle 1"/>
          <p:cNvSpPr>
            <a:spLocks noChangeArrowheads="1"/>
          </p:cNvSpPr>
          <p:nvPr/>
        </p:nvSpPr>
        <p:spPr bwMode="auto">
          <a:xfrm>
            <a:off x="762000" y="2533079"/>
            <a:ext cx="77724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fontAlgn="t">
              <a:buFontTx/>
              <a:buChar char="•"/>
              <a:tabLst>
                <a:tab pos="457200" algn="l"/>
              </a:tabLst>
            </a:pPr>
            <a:r>
              <a:rPr lang="hy-AM" sz="2800" b="1" dirty="0" smtClean="0">
                <a:latin typeface="Helvetica" pitchFamily="34" charset="0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Helvetica" pitchFamily="34" charset="0"/>
                <a:cs typeface="Times New Roman" pitchFamily="18" charset="0"/>
              </a:rPr>
              <a:t>CDNS</a:t>
            </a:r>
            <a:r>
              <a:rPr lang="hy-AM" sz="2800" b="1" dirty="0" smtClean="0">
                <a:latin typeface="Helvetica" pitchFamily="34" charset="0"/>
                <a:cs typeface="Times New Roman" pitchFamily="18" charset="0"/>
              </a:rPr>
              <a:t>-ը</a:t>
            </a:r>
            <a:r>
              <a:rPr lang="en-US" sz="2800" b="1" dirty="0" smtClean="0">
                <a:latin typeface="Helvetica" pitchFamily="34" charset="0"/>
                <a:cs typeface="Times New Roman" pitchFamily="18" charset="0"/>
              </a:rPr>
              <a:t> </a:t>
            </a:r>
            <a:r>
              <a:rPr lang="hy-AM" sz="2800" b="1" dirty="0" smtClean="0">
                <a:latin typeface="Helvetica" pitchFamily="34" charset="0"/>
                <a:cs typeface="Times New Roman" pitchFamily="18" charset="0"/>
              </a:rPr>
              <a:t>ծածկում է Ինտերնետի </a:t>
            </a:r>
            <a:r>
              <a:rPr lang="en-US" sz="2800" b="1" dirty="0" smtClean="0">
                <a:latin typeface="Helvetica" pitchFamily="34" charset="0"/>
                <a:cs typeface="Times New Roman" pitchFamily="18" charset="0"/>
              </a:rPr>
              <a:t>68%.</a:t>
            </a:r>
            <a:endParaRPr lang="en-US" sz="2800" dirty="0"/>
          </a:p>
          <a:p>
            <a:pPr eaLnBrk="0" fontAlgn="t" hangingPunct="0">
              <a:buFontTx/>
              <a:buChar char="•"/>
              <a:tabLst>
                <a:tab pos="457200" algn="l"/>
              </a:tabLst>
            </a:pPr>
            <a:r>
              <a:rPr lang="hy-AM" sz="2800" b="1" dirty="0" smtClean="0">
                <a:latin typeface="Helvetica" pitchFamily="34" charset="0"/>
                <a:cs typeface="Times New Roman" pitchFamily="18" charset="0"/>
              </a:rPr>
              <a:t> Սպասարկում է մոտ </a:t>
            </a:r>
            <a:r>
              <a:rPr lang="en-US" sz="2800" b="1" dirty="0" smtClean="0">
                <a:latin typeface="Helvetica" pitchFamily="34" charset="0"/>
                <a:cs typeface="Times New Roman" pitchFamily="18" charset="0"/>
              </a:rPr>
              <a:t>863,000 </a:t>
            </a:r>
            <a:r>
              <a:rPr lang="hy-AM" sz="2800" b="1" dirty="0" smtClean="0">
                <a:latin typeface="Helvetica" pitchFamily="34" charset="0"/>
                <a:cs typeface="Times New Roman" pitchFamily="18" charset="0"/>
              </a:rPr>
              <a:t>հարցումներ վարկյանում </a:t>
            </a:r>
            <a:endParaRPr lang="en-US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Default Design">
    <a:majorFont>
      <a:latin typeface="Arial"/>
      <a:ea typeface=""/>
      <a:cs typeface="Arial"/>
    </a:majorFont>
    <a:minorFont>
      <a:latin typeface="Arial"/>
      <a:ea typeface=""/>
      <a:cs typeface="Arial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Default Design">
    <a:majorFont>
      <a:latin typeface="Arial"/>
      <a:ea typeface=""/>
      <a:cs typeface="Arial"/>
    </a:majorFont>
    <a:minorFont>
      <a:latin typeface="Arial"/>
      <a:ea typeface=""/>
      <a:cs typeface="Arial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2859</TotalTime>
  <Words>1013</Words>
  <Application>Microsoft Office PowerPoint</Application>
  <PresentationFormat>On-screen Show (4:3)</PresentationFormat>
  <Paragraphs>192</Paragraphs>
  <Slides>28</Slides>
  <Notes>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0" baseType="lpstr">
      <vt:lpstr>Default Design</vt:lpstr>
      <vt:lpstr>Worksheet</vt:lpstr>
      <vt:lpstr>.AM ազգաին դոմենի կառավարում   I.Մկրտումյան, Հ.Դադիվանյան, Ա.Կարախանյան AMNIC </vt:lpstr>
      <vt:lpstr>Slide 2</vt:lpstr>
      <vt:lpstr>AMNIC-ի հիմնական խնդիրները</vt:lpstr>
      <vt:lpstr>DNS սարքերի նորացում</vt:lpstr>
      <vt:lpstr>AMNIC-ի ASN-ը</vt:lpstr>
      <vt:lpstr>DNS ծառայության անվտանգությունը Հայաստանում</vt:lpstr>
      <vt:lpstr>DNSSEC</vt:lpstr>
      <vt:lpstr>DNSSEC</vt:lpstr>
      <vt:lpstr>Slide 9</vt:lpstr>
      <vt:lpstr>DNS հարցումներ-հրոպեյում աղյուսակը վերջի երկու տարվա համար https://isoc.amnic.net/rrd/ns-pri/ns-pri-named.html (password protected).</vt:lpstr>
      <vt:lpstr>Slide 11</vt:lpstr>
      <vt:lpstr>Slide 12</vt:lpstr>
      <vt:lpstr>IPv6 in .am</vt:lpstr>
      <vt:lpstr>Slide 14</vt:lpstr>
      <vt:lpstr>Slide 15</vt:lpstr>
      <vt:lpstr>Գրանցողներ (Registrars)</vt:lpstr>
      <vt:lpstr>Slide 17</vt:lpstr>
      <vt:lpstr>Slide 18</vt:lpstr>
      <vt:lpstr>Սեւ ցուցակ</vt:lpstr>
      <vt:lpstr>.AM զոնայում գրանցված դոմեններ</vt:lpstr>
      <vt:lpstr>Slide 21</vt:lpstr>
      <vt:lpstr>Slide 22</vt:lpstr>
      <vt:lpstr>Slide 23</vt:lpstr>
      <vt:lpstr>Slide 24</vt:lpstr>
      <vt:lpstr>.am զոնայի վեբ տարածքի անվտանգության մոնիտորինգ</vt:lpstr>
      <vt:lpstr>Slide 26</vt:lpstr>
      <vt:lpstr>Slide 27</vt:lpstr>
      <vt:lpstr>Slide 28</vt:lpstr>
    </vt:vector>
  </TitlesOfParts>
  <Company>AUA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Armenia Internet Development Concept  I. Mkrtumyan imkrtoum@aua.am  AUA, ISOC AM </dc:title>
  <dc:creator>Igor Mkrtumyan</dc:creator>
  <cp:lastModifiedBy>IM</cp:lastModifiedBy>
  <cp:revision>189</cp:revision>
  <dcterms:created xsi:type="dcterms:W3CDTF">2009-04-14T12:25:26Z</dcterms:created>
  <dcterms:modified xsi:type="dcterms:W3CDTF">2012-12-21T08:14:13Z</dcterms:modified>
</cp:coreProperties>
</file>